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74" r:id="rId9"/>
    <p:sldId id="262" r:id="rId10"/>
    <p:sldId id="263" r:id="rId11"/>
    <p:sldId id="264" r:id="rId12"/>
    <p:sldId id="276" r:id="rId13"/>
    <p:sldId id="265" r:id="rId14"/>
    <p:sldId id="266" r:id="rId15"/>
    <p:sldId id="267" r:id="rId16"/>
    <p:sldId id="277" r:id="rId17"/>
    <p:sldId id="268" r:id="rId18"/>
    <p:sldId id="269" r:id="rId19"/>
    <p:sldId id="270" r:id="rId20"/>
    <p:sldId id="271" r:id="rId21"/>
    <p:sldId id="272" r:id="rId22"/>
    <p:sldId id="279" r:id="rId23"/>
    <p:sldId id="280" r:id="rId24"/>
    <p:sldId id="273" r:id="rId25"/>
    <p:sldId id="275" r:id="rId26"/>
    <p:sldId id="278" r:id="rId27"/>
  </p:sldIdLst>
  <p:sldSz cx="6858000" cy="9144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16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66944-A754-4280-BDF3-607D44CD7B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51794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6E156-580C-4A14-B790-EC19004E6F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093677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318DC-EF70-4CC0-87F4-813ACB79C4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0022962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0521B-6A80-47F6-AD48-3BB5151440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660235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00C68-6C06-4FE8-A718-ED58267A65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5982220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AFF7A-7099-41FF-BFF7-95FBDDCC28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73526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8BBB2-0CFC-44F2-A1E6-3E11C3E2F1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1754717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D187A-991D-48CF-AAB0-AFF11555FA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741998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A8904-8D4E-4356-803C-3E1E5204D3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9551908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690A1-3130-43BA-9519-B1A02D462B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274255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B4DAD-05CC-4B7E-90E2-68AC996ECD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8862448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B6D56-64DE-424B-934A-4E4917ADAF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807157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D282693-5BB2-490D-AB3A-911F3738F42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Свит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-36513"/>
            <a:ext cx="6884988" cy="918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57338" y="1547813"/>
            <a:ext cx="4103687" cy="6048375"/>
          </a:xfrm>
        </p:spPr>
        <p:txBody>
          <a:bodyPr/>
          <a:lstStyle/>
          <a:p>
            <a:pPr eaLnBrk="1" hangingPunct="1">
              <a:defRPr/>
            </a:pPr>
            <a:endParaRPr lang="ru-RU" sz="3600" b="1" i="1" dirty="0" smtClean="0">
              <a:solidFill>
                <a:srgbClr val="361B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defRPr/>
            </a:pPr>
            <a:endParaRPr lang="ru-RU" sz="3600" b="1" i="1" dirty="0" smtClean="0">
              <a:solidFill>
                <a:srgbClr val="361B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defRPr/>
            </a:pPr>
            <a:r>
              <a:rPr lang="ru-RU" sz="4400" b="1" i="1" dirty="0" smtClean="0">
                <a:solidFill>
                  <a:srgbClr val="361B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Практикум по решению задач на проценты</a:t>
            </a:r>
          </a:p>
          <a:p>
            <a:pPr eaLnBrk="1" hangingPunct="1">
              <a:defRPr/>
            </a:pPr>
            <a:endParaRPr lang="ru-RU" sz="3600" b="1" i="1" dirty="0" smtClean="0">
              <a:solidFill>
                <a:srgbClr val="361B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defRPr/>
            </a:pPr>
            <a:endParaRPr lang="ru-RU" sz="3200" i="1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6250" y="611188"/>
            <a:ext cx="5905500" cy="7489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900" b="1" smtClean="0">
                <a:latin typeface="Monotype Corsiva" pitchFamily="66" charset="0"/>
              </a:rPr>
              <a:t>Правило смешения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Воспользуемся формулой: ω = (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· ω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+ 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 · ω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) / (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+ 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),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тогда</a:t>
            </a:r>
            <a:endParaRPr lang="en-US" altLang="ru-RU" sz="1900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· ω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+ 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2 </a:t>
            </a:r>
            <a:r>
              <a:rPr lang="ru-RU" altLang="ru-RU" sz="1900" smtClean="0">
                <a:latin typeface="Monotype Corsiva" pitchFamily="66" charset="0"/>
              </a:rPr>
              <a:t>· ω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 = ω · (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+ 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)</a:t>
            </a:r>
            <a:endParaRPr lang="en-US" altLang="ru-RU" sz="1900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· ω</a:t>
            </a:r>
            <a:r>
              <a:rPr lang="ru-RU" altLang="ru-RU" sz="1900" baseline="-25000" smtClean="0">
                <a:latin typeface="Monotype Corsiva" pitchFamily="66" charset="0"/>
              </a:rPr>
              <a:t>1 </a:t>
            </a:r>
            <a:r>
              <a:rPr lang="ru-RU" altLang="ru-RU" sz="1900" smtClean="0">
                <a:latin typeface="Monotype Corsiva" pitchFamily="66" charset="0"/>
              </a:rPr>
              <a:t>– 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1 </a:t>
            </a:r>
            <a:r>
              <a:rPr lang="ru-RU" altLang="ru-RU" sz="1900" smtClean="0">
                <a:latin typeface="Monotype Corsiva" pitchFamily="66" charset="0"/>
              </a:rPr>
              <a:t>· ω = 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 · ω – 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 · ω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endParaRPr lang="en-US" altLang="ru-RU" sz="1900" baseline="-25000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el-GR" altLang="ru-RU" sz="1900" baseline="-25000" smtClean="0">
                <a:latin typeface="Monotype Corsiva" pitchFamily="66" charset="0"/>
              </a:rPr>
              <a:t>1</a:t>
            </a:r>
            <a:r>
              <a:rPr lang="el-GR" altLang="ru-RU" sz="1900" smtClean="0">
                <a:latin typeface="Monotype Corsiva" pitchFamily="66" charset="0"/>
              </a:rPr>
              <a:t> (ω</a:t>
            </a:r>
            <a:r>
              <a:rPr lang="el-GR" altLang="ru-RU" sz="1900" baseline="-25000" smtClean="0">
                <a:latin typeface="Monotype Corsiva" pitchFamily="66" charset="0"/>
              </a:rPr>
              <a:t>1</a:t>
            </a:r>
            <a:r>
              <a:rPr lang="el-GR" altLang="ru-RU" sz="1900" smtClean="0">
                <a:latin typeface="Monotype Corsiva" pitchFamily="66" charset="0"/>
              </a:rPr>
              <a:t> – ω) = 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el-GR" altLang="ru-RU" sz="1900" baseline="-25000" smtClean="0">
                <a:latin typeface="Monotype Corsiva" pitchFamily="66" charset="0"/>
              </a:rPr>
              <a:t>2</a:t>
            </a:r>
            <a:r>
              <a:rPr lang="el-GR" altLang="ru-RU" sz="1900" smtClean="0">
                <a:latin typeface="Monotype Corsiva" pitchFamily="66" charset="0"/>
              </a:rPr>
              <a:t> (ω – ω</a:t>
            </a:r>
            <a:r>
              <a:rPr lang="el-GR" altLang="ru-RU" sz="1900" baseline="-25000" smtClean="0">
                <a:latin typeface="Monotype Corsiva" pitchFamily="66" charset="0"/>
              </a:rPr>
              <a:t>2</a:t>
            </a:r>
            <a:r>
              <a:rPr lang="el-GR" altLang="ru-RU" sz="1900" smtClean="0">
                <a:latin typeface="Monotype Corsiva" pitchFamily="66" charset="0"/>
              </a:rPr>
              <a:t>)</a:t>
            </a:r>
            <a:endParaRPr lang="en-US" altLang="ru-RU" sz="1900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1 </a:t>
            </a:r>
            <a:r>
              <a:rPr lang="ru-RU" altLang="ru-RU" sz="1900" smtClean="0">
                <a:latin typeface="Monotype Corsiva" pitchFamily="66" charset="0"/>
              </a:rPr>
              <a:t>/ </a:t>
            </a:r>
            <a:r>
              <a:rPr lang="en-US" altLang="ru-RU" sz="1900" smtClean="0">
                <a:latin typeface="Monotype Corsiva" pitchFamily="66" charset="0"/>
              </a:rPr>
              <a:t>m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 = (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smtClean="0">
                <a:latin typeface="Monotype Corsiva" pitchFamily="66" charset="0"/>
              </a:rPr>
              <a:t> – 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) / (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– 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smtClean="0">
                <a:latin typeface="Monotype Corsiva" pitchFamily="66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Таким образом, отношение массы первого раствора к массе второго равно отношению разности массовых долей смеси и второго раствора к разности массовых долей первого раствора и смеси.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Эта формула удобна тем, что на практике, как правило, массы веществ не отвешиваются, а берутся в определенном отношении.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b="1" smtClean="0">
                <a:latin typeface="Monotype Corsiva" pitchFamily="66" charset="0"/>
              </a:rPr>
              <a:t>Правило креста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Правилом креста называют диагональную схему правила смешения для случая с двумя растворами.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1-й раствор                          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                                        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smtClean="0">
                <a:latin typeface="Monotype Corsiva" pitchFamily="66" charset="0"/>
              </a:rPr>
              <a:t> – 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baseline="-25000" smtClean="0">
                <a:latin typeface="Monotype Corsiva" pitchFamily="66" charset="0"/>
              </a:rPr>
              <a:t>2</a:t>
            </a:r>
            <a:r>
              <a:rPr lang="ru-RU" altLang="ru-RU" sz="1900" smtClean="0">
                <a:latin typeface="Monotype Corsiva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                             \                  /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                               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smtClean="0">
                <a:latin typeface="Monotype Corsiva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                             /                  \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2-й раствор                        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baseline="-25000" smtClean="0">
                <a:latin typeface="Monotype Corsiva" pitchFamily="66" charset="0"/>
              </a:rPr>
              <a:t>2 </a:t>
            </a:r>
            <a:r>
              <a:rPr lang="ru-RU" altLang="ru-RU" sz="1900" smtClean="0">
                <a:latin typeface="Monotype Corsiva" pitchFamily="66" charset="0"/>
              </a:rPr>
              <a:t>                                       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r>
              <a:rPr lang="ru-RU" altLang="ru-RU" sz="1900" baseline="-25000" smtClean="0">
                <a:latin typeface="Monotype Corsiva" pitchFamily="66" charset="0"/>
              </a:rPr>
              <a:t>1</a:t>
            </a:r>
            <a:r>
              <a:rPr lang="ru-RU" altLang="ru-RU" sz="1900" smtClean="0">
                <a:latin typeface="Monotype Corsiva" pitchFamily="66" charset="0"/>
              </a:rPr>
              <a:t> – </a:t>
            </a:r>
            <a:r>
              <a:rPr lang="el-GR" altLang="ru-RU" sz="1900" smtClean="0">
                <a:latin typeface="Monotype Corsiva" pitchFamily="66" charset="0"/>
              </a:rPr>
              <a:t>ω</a:t>
            </a:r>
            <a:endParaRPr lang="ru-RU" altLang="ru-RU" sz="1900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900" smtClean="0">
                <a:latin typeface="Monotype Corsiva" pitchFamily="66" charset="0"/>
              </a:rPr>
              <a:t>Слева на концах отрезков записывают исходные массовые доли растворов, на пересечении отрезков – заданная, а справа на их концах записываются разности между исходными и заданной массовыми долями. Получаемые массовые части показывают, в каком отношении надо слить исходные растворы.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3375" y="395288"/>
            <a:ext cx="6048375" cy="3095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Графический метод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Отрезок прямой (основание графика) представляет собой массу смеси, а на осях ординат откладывают точки, соответствующие массовым долям растворенного вещества в исходных растворах. Соединив прямой точки на осях ординат, получают прямую, которая отображает функциональную зависимость массовой доли растворенного вещества в смеси от массы смешанных растворов в обратной пропорциональной зависимости.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ω = (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smtClean="0">
                <a:latin typeface="Monotype Corsiva" pitchFamily="66" charset="0"/>
              </a:rPr>
              <a:t>1 · ω1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smtClean="0">
                <a:latin typeface="Monotype Corsiva" pitchFamily="66" charset="0"/>
              </a:rPr>
              <a:t>2 · ω2) / (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smtClean="0">
                <a:latin typeface="Monotype Corsiva" pitchFamily="66" charset="0"/>
              </a:rPr>
              <a:t>1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smtClean="0">
                <a:latin typeface="Monotype Corsiva" pitchFamily="66" charset="0"/>
              </a:rPr>
              <a:t>2) , у = </a:t>
            </a:r>
            <a:r>
              <a:rPr lang="en-US" altLang="ru-RU" sz="1800" smtClean="0">
                <a:latin typeface="Monotype Corsiva" pitchFamily="66" charset="0"/>
              </a:rPr>
              <a:t>k</a:t>
            </a:r>
            <a:r>
              <a:rPr lang="ru-RU" altLang="ru-RU" sz="1800" smtClean="0">
                <a:latin typeface="Monotype Corsiva" pitchFamily="66" charset="0"/>
              </a:rPr>
              <a:t> / х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Полученная функциональная прямая позволяет решать задачи по определению массы смешанных растворов и обратные, по массе смешанных растворов находить массовую долю полученной смеси.</a:t>
            </a:r>
          </a:p>
        </p:txBody>
      </p:sp>
      <p:pic>
        <p:nvPicPr>
          <p:cNvPr id="12291" name="Picture 6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3205163"/>
            <a:ext cx="3313113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33375" y="6011863"/>
            <a:ext cx="604837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600">
                <a:latin typeface="Monotype Corsiva" pitchFamily="66" charset="0"/>
              </a:rPr>
              <a:t>Построим график зависимости массовой доли растворенного вещества от массы смешанных растворов. На одной из осей ординат откладываем точку, соответствующую массовой доле ω1, а на другой – ω2. Обозначим на оси абсцисс точки с координатами (0,0) и (</a:t>
            </a:r>
            <a:r>
              <a:rPr lang="en-US" altLang="ru-RU" sz="1600">
                <a:latin typeface="Monotype Corsiva" pitchFamily="66" charset="0"/>
              </a:rPr>
              <a:t>m</a:t>
            </a:r>
            <a:r>
              <a:rPr lang="ru-RU" altLang="ru-RU" sz="1600">
                <a:latin typeface="Monotype Corsiva" pitchFamily="66" charset="0"/>
              </a:rPr>
              <a:t>1 + </a:t>
            </a:r>
            <a:r>
              <a:rPr lang="en-US" altLang="ru-RU" sz="1600">
                <a:latin typeface="Monotype Corsiva" pitchFamily="66" charset="0"/>
              </a:rPr>
              <a:t>m</a:t>
            </a:r>
            <a:r>
              <a:rPr lang="ru-RU" altLang="ru-RU" sz="1600">
                <a:latin typeface="Monotype Corsiva" pitchFamily="66" charset="0"/>
              </a:rPr>
              <a:t>2,0). В направлении от одной точки к другой возрастает содержание в смеси второго раствора от 0 до </a:t>
            </a:r>
            <a:r>
              <a:rPr lang="en-US" altLang="ru-RU" sz="1600">
                <a:latin typeface="Monotype Corsiva" pitchFamily="66" charset="0"/>
              </a:rPr>
              <a:t>m</a:t>
            </a:r>
            <a:r>
              <a:rPr lang="ru-RU" altLang="ru-RU" sz="1600">
                <a:latin typeface="Monotype Corsiva" pitchFamily="66" charset="0"/>
              </a:rPr>
              <a:t>1 + </a:t>
            </a:r>
            <a:r>
              <a:rPr lang="en-US" altLang="ru-RU" sz="1600">
                <a:latin typeface="Monotype Corsiva" pitchFamily="66" charset="0"/>
              </a:rPr>
              <a:t>m</a:t>
            </a:r>
            <a:r>
              <a:rPr lang="ru-RU" altLang="ru-RU" sz="1600">
                <a:latin typeface="Monotype Corsiva" pitchFamily="66" charset="0"/>
              </a:rPr>
              <a:t>2 и убывает содержание первого раствора от </a:t>
            </a:r>
            <a:r>
              <a:rPr lang="en-US" altLang="ru-RU" sz="1600">
                <a:latin typeface="Monotype Corsiva" pitchFamily="66" charset="0"/>
              </a:rPr>
              <a:t>m</a:t>
            </a:r>
            <a:r>
              <a:rPr lang="ru-RU" altLang="ru-RU" sz="1600">
                <a:latin typeface="Monotype Corsiva" pitchFamily="66" charset="0"/>
              </a:rPr>
              <a:t>1 + </a:t>
            </a:r>
            <a:r>
              <a:rPr lang="en-US" altLang="ru-RU" sz="1600">
                <a:latin typeface="Monotype Corsiva" pitchFamily="66" charset="0"/>
              </a:rPr>
              <a:t>m</a:t>
            </a:r>
            <a:r>
              <a:rPr lang="ru-RU" altLang="ru-RU" sz="1600">
                <a:latin typeface="Monotype Corsiva" pitchFamily="66" charset="0"/>
              </a:rPr>
              <a:t>2 до 0. Таким образом, любая точка на отрезке будет представлять собой смесь, имеющую одну и ту же массу с определенным содержанием каждого раствора, которое влияет на массовую долю растворенного вещества в смеси.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rant-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611188"/>
            <a:ext cx="5424488" cy="770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4813" y="539750"/>
            <a:ext cx="6048375" cy="43195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Алгебраический метод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Задачи на смешивание растворов решают также с помощью составления уравнения или системы уравнений.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№1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В 100 г 20% раствора соли добавили 300 г её 10% раствора. Определите процентную концентрацию раствора.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Решение.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С помощью расчетной формулы.</a:t>
            </a:r>
            <a:endParaRPr lang="en-US" altLang="ru-RU" sz="1800" b="1" smtClean="0">
              <a:latin typeface="Monotype Corsiva" pitchFamily="66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1р-ра</a:t>
            </a:r>
            <a:r>
              <a:rPr lang="ru-RU" altLang="ru-RU" sz="1800" smtClean="0">
                <a:latin typeface="Monotype Corsiva" pitchFamily="66" charset="0"/>
              </a:rPr>
              <a:t> = 100 г</a:t>
            </a:r>
            <a:endParaRPr lang="en-US" altLang="ru-RU" sz="1800" smtClean="0">
              <a:latin typeface="Monotype Corsiva" pitchFamily="66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2р-ра</a:t>
            </a:r>
            <a:r>
              <a:rPr lang="ru-RU" altLang="ru-RU" sz="1800" smtClean="0">
                <a:latin typeface="Monotype Corsiva" pitchFamily="66" charset="0"/>
              </a:rPr>
              <a:t> = 300 г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 ω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 = 0,2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 ω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  <a:r>
              <a:rPr lang="ru-RU" altLang="ru-RU" sz="1800" smtClean="0">
                <a:latin typeface="Monotype Corsiva" pitchFamily="66" charset="0"/>
              </a:rPr>
              <a:t> = 0,1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ω = (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  <a:r>
              <a:rPr lang="ru-RU" altLang="ru-RU" sz="1800" smtClean="0">
                <a:latin typeface="Monotype Corsiva" pitchFamily="66" charset="0"/>
              </a:rPr>
              <a:t>) / (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  <a:r>
              <a:rPr lang="ru-RU" altLang="ru-RU" sz="1800" smtClean="0">
                <a:latin typeface="Monotype Corsiva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ω = (0,2 · 100 + 0,1 · 300) / (100 + 300) = 0,125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ω = 12,5%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Графический.</a:t>
            </a:r>
          </a:p>
        </p:txBody>
      </p:sp>
      <p:pic>
        <p:nvPicPr>
          <p:cNvPr id="14339" name="Picture 6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5078413"/>
            <a:ext cx="3295650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4813" y="539750"/>
            <a:ext cx="6048375" cy="7777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b="1" smtClean="0">
                <a:latin typeface="Monotype Corsiva" pitchFamily="66" charset="0"/>
              </a:rPr>
              <a:t>Путем последовательных вычислений.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Сколько растворенного вещества содержится: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в 100 г 20% раствора; </a:t>
            </a:r>
            <a:r>
              <a:rPr lang="en-US" altLang="ru-RU" smtClean="0">
                <a:latin typeface="Monotype Corsiva" pitchFamily="66" charset="0"/>
              </a:rPr>
              <a:t>[</a:t>
            </a:r>
            <a:r>
              <a:rPr lang="ru-RU" altLang="ru-RU" smtClean="0">
                <a:latin typeface="Monotype Corsiva" pitchFamily="66" charset="0"/>
              </a:rPr>
              <a:t>100 · 0,2 = 20(г)</a:t>
            </a:r>
            <a:r>
              <a:rPr lang="en-US" altLang="ru-RU" smtClean="0">
                <a:latin typeface="Monotype Corsiva" pitchFamily="66" charset="0"/>
              </a:rPr>
              <a:t>]</a:t>
            </a:r>
            <a:endParaRPr lang="ru-RU" altLang="ru-RU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в 300 г 10% раствора; </a:t>
            </a:r>
            <a:r>
              <a:rPr lang="en-US" altLang="ru-RU" smtClean="0">
                <a:latin typeface="Monotype Corsiva" pitchFamily="66" charset="0"/>
              </a:rPr>
              <a:t>[</a:t>
            </a:r>
            <a:r>
              <a:rPr lang="ru-RU" altLang="ru-RU" smtClean="0">
                <a:latin typeface="Monotype Corsiva" pitchFamily="66" charset="0"/>
              </a:rPr>
              <a:t>300 · 0,1 = 30(г)</a:t>
            </a:r>
            <a:r>
              <a:rPr lang="en-US" altLang="ru-RU" smtClean="0">
                <a:latin typeface="Monotype Corsiva" pitchFamily="66" charset="0"/>
              </a:rPr>
              <a:t>]</a:t>
            </a:r>
            <a:endParaRPr lang="ru-RU" altLang="ru-RU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Сколько вещества содержится в образовавшемся растворе: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20 г + 30 г = 50 г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Чему равна масса образовавшегося раствора: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100 г + 300 г = 400 г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Какова процентная концентрация полученного раствора: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(50 / 400) · 100% = 12,5%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smtClean="0">
                <a:latin typeface="Monotype Corsiva" pitchFamily="66" charset="0"/>
              </a:rPr>
              <a:t>Алгебраический.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Пусть х – процентная концентрация полученного раствора. В первом растворе содержится 0,2 · 100(г) соли, а во втором 0,1 · 300(г), а в полученном растворе х · (100+300)(г) соли. Составим и решим уравнение: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0,2 · 100 + 0,1 · 300 = х · (100 + 300);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х = 0, 125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х = 12,5%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smtClean="0">
                <a:latin typeface="Monotype Corsiva" pitchFamily="66" charset="0"/>
              </a:rPr>
              <a:t>Ответ:</a:t>
            </a:r>
            <a:r>
              <a:rPr lang="ru-RU" altLang="ru-RU" smtClean="0">
                <a:latin typeface="Monotype Corsiva" pitchFamily="66" charset="0"/>
              </a:rPr>
              <a:t> 12,5%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4813" y="611188"/>
            <a:ext cx="6048375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№2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Смешали 10%-ный и 25%-ный растворы соли и получили 3 кг 20%-ого раствора. Какое количество каждого раствора в килограммах было использовано?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Решение.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Алгебраический.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С помощью уравнения.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Пусть х (кг) – масса первого раствора, тогда масса второго раствора – (3 – х) (кг).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Тогда 0,1 · х (кг) содержится соли в первом растворе, 0,25 · (3 – х) (кг) содержится соли во втором растворе, 0,2 · 3 или 0,6 (кг) содержится соли в смеси.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Учитывая, что масса соли в первом  и втором растворах равна массе соли в смеси, составим и решим уравнение: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0,1 · х + 0,25 · (3 – х) = 0,6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0,15 · х = 0,15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х = 1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1 кг – масса первого раствора, тогда 2 кг – масса второго раствора.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Monotype Corsiva" pitchFamily="66" charset="0"/>
              </a:rPr>
              <a:t>С помощью системы уравнений.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 Пусть х (кг) – масса первого раствора, а у (кг) – масса второго раствора. Тогда 0,1 · х (кг) содержится соли в первом растворе, 0,25 · у (кг) содержится соли во втором растворе.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Система уравнений имеет вид:</a:t>
            </a:r>
          </a:p>
        </p:txBody>
      </p:sp>
      <p:pic>
        <p:nvPicPr>
          <p:cNvPr id="16387" name="Picture 6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6589713"/>
            <a:ext cx="23622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333375" y="7669213"/>
            <a:ext cx="6048375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Решая систему уравнений методом сложения, получим, что 0,15 · у = 0,3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у = 2, значит х = 1.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William_Fettes_Douglas_-_The_Alchem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900113"/>
            <a:ext cx="5684837" cy="734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52513" y="539750"/>
            <a:ext cx="4800600" cy="23368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latin typeface="Monotype Corsiva" pitchFamily="66" charset="0"/>
              </a:rPr>
              <a:t>Графический.</a:t>
            </a:r>
          </a:p>
        </p:txBody>
      </p:sp>
      <p:pic>
        <p:nvPicPr>
          <p:cNvPr id="18435" name="Picture 6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38" y="900113"/>
            <a:ext cx="3362325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550863" y="3635375"/>
            <a:ext cx="6191250" cy="485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800" b="1">
                <a:latin typeface="Monotype Corsiva" pitchFamily="66" charset="0"/>
              </a:rPr>
              <a:t>Правило смешения.</a:t>
            </a:r>
            <a:endParaRPr lang="en-US" altLang="ru-RU" sz="1800" b="1">
              <a:latin typeface="Monotype Corsiva" pitchFamily="66" charset="0"/>
            </a:endParaRPr>
          </a:p>
          <a:p>
            <a:pPr algn="ctr" eaLnBrk="1" hangingPunct="1">
              <a:buFontTx/>
              <a:buNone/>
            </a:pP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1</a:t>
            </a:r>
            <a:r>
              <a:rPr lang="ru-RU" altLang="ru-RU" sz="1800">
                <a:latin typeface="Monotype Corsiva" pitchFamily="66" charset="0"/>
              </a:rPr>
              <a:t> / </a:t>
            </a: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2</a:t>
            </a:r>
            <a:r>
              <a:rPr lang="ru-RU" altLang="ru-RU" sz="1800">
                <a:latin typeface="Monotype Corsiva" pitchFamily="66" charset="0"/>
              </a:rPr>
              <a:t> = (</a:t>
            </a:r>
            <a:r>
              <a:rPr lang="el-GR" altLang="ru-RU" sz="1800">
                <a:latin typeface="Monotype Corsiva" pitchFamily="66" charset="0"/>
              </a:rPr>
              <a:t>ω</a:t>
            </a:r>
            <a:r>
              <a:rPr lang="ru-RU" altLang="ru-RU" sz="1800">
                <a:latin typeface="Monotype Corsiva" pitchFamily="66" charset="0"/>
              </a:rPr>
              <a:t> – </a:t>
            </a:r>
            <a:r>
              <a:rPr lang="el-GR" altLang="ru-RU" sz="1800">
                <a:latin typeface="Monotype Corsiva" pitchFamily="66" charset="0"/>
              </a:rPr>
              <a:t>ω</a:t>
            </a:r>
            <a:r>
              <a:rPr lang="ru-RU" altLang="ru-RU" sz="1800" baseline="-25000">
                <a:latin typeface="Monotype Corsiva" pitchFamily="66" charset="0"/>
              </a:rPr>
              <a:t>2</a:t>
            </a:r>
            <a:r>
              <a:rPr lang="ru-RU" altLang="ru-RU" sz="1800">
                <a:latin typeface="Monotype Corsiva" pitchFamily="66" charset="0"/>
              </a:rPr>
              <a:t>) / (</a:t>
            </a:r>
            <a:r>
              <a:rPr lang="el-GR" altLang="ru-RU" sz="1800">
                <a:latin typeface="Monotype Corsiva" pitchFamily="66" charset="0"/>
              </a:rPr>
              <a:t>ω</a:t>
            </a:r>
            <a:r>
              <a:rPr lang="ru-RU" altLang="ru-RU" sz="1800" baseline="-25000">
                <a:latin typeface="Monotype Corsiva" pitchFamily="66" charset="0"/>
              </a:rPr>
              <a:t>1</a:t>
            </a:r>
            <a:r>
              <a:rPr lang="ru-RU" altLang="ru-RU" sz="1800">
                <a:latin typeface="Monotype Corsiva" pitchFamily="66" charset="0"/>
              </a:rPr>
              <a:t> – </a:t>
            </a:r>
            <a:r>
              <a:rPr lang="el-GR" altLang="ru-RU" sz="1800">
                <a:latin typeface="Monotype Corsiva" pitchFamily="66" charset="0"/>
              </a:rPr>
              <a:t>ω</a:t>
            </a:r>
            <a:r>
              <a:rPr lang="ru-RU" altLang="ru-RU" sz="1800">
                <a:latin typeface="Monotype Corsiva" pitchFamily="66" charset="0"/>
              </a:rPr>
              <a:t>)</a:t>
            </a:r>
            <a:endParaRPr lang="en-US" altLang="ru-RU" sz="1800">
              <a:latin typeface="Monotype Corsiva" pitchFamily="66" charset="0"/>
            </a:endParaRPr>
          </a:p>
          <a:p>
            <a:pPr algn="ctr" eaLnBrk="1" hangingPunct="1">
              <a:buFontTx/>
              <a:buNone/>
            </a:pP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1</a:t>
            </a:r>
            <a:r>
              <a:rPr lang="ru-RU" altLang="ru-RU" sz="1800">
                <a:latin typeface="Monotype Corsiva" pitchFamily="66" charset="0"/>
              </a:rPr>
              <a:t> / </a:t>
            </a: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2</a:t>
            </a:r>
            <a:r>
              <a:rPr lang="ru-RU" altLang="ru-RU" sz="1800">
                <a:latin typeface="Monotype Corsiva" pitchFamily="66" charset="0"/>
              </a:rPr>
              <a:t> = (0,2 – 0,25) / (0,1 – 0,2) = 0,05 / 0,1</a:t>
            </a:r>
            <a:endParaRPr lang="en-US" altLang="ru-RU" sz="1800">
              <a:latin typeface="Monotype Corsiva" pitchFamily="66" charset="0"/>
            </a:endParaRPr>
          </a:p>
          <a:p>
            <a:pPr algn="ctr" eaLnBrk="1" hangingPunct="1">
              <a:buFontTx/>
              <a:buNone/>
            </a:pP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1</a:t>
            </a:r>
            <a:r>
              <a:rPr lang="ru-RU" altLang="ru-RU" sz="1800">
                <a:latin typeface="Monotype Corsiva" pitchFamily="66" charset="0"/>
              </a:rPr>
              <a:t> = 0,5 · </a:t>
            </a: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2</a:t>
            </a:r>
            <a:endParaRPr lang="en-US" altLang="ru-RU" sz="1800" baseline="-25000">
              <a:latin typeface="Monotype Corsiva" pitchFamily="66" charset="0"/>
            </a:endParaRPr>
          </a:p>
          <a:p>
            <a:pPr algn="ctr" eaLnBrk="1" hangingPunct="1">
              <a:buFontTx/>
              <a:buNone/>
            </a:pP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1</a:t>
            </a:r>
            <a:r>
              <a:rPr lang="ru-RU" altLang="ru-RU" sz="1800">
                <a:latin typeface="Monotype Corsiva" pitchFamily="66" charset="0"/>
              </a:rPr>
              <a:t> + </a:t>
            </a: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2</a:t>
            </a:r>
            <a:r>
              <a:rPr lang="ru-RU" altLang="ru-RU" sz="1800">
                <a:latin typeface="Monotype Corsiva" pitchFamily="66" charset="0"/>
              </a:rPr>
              <a:t> = 3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Следовательно, </a:t>
            </a: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1</a:t>
            </a:r>
            <a:r>
              <a:rPr lang="ru-RU" altLang="ru-RU" sz="1800">
                <a:latin typeface="Monotype Corsiva" pitchFamily="66" charset="0"/>
              </a:rPr>
              <a:t> = 1 кг, </a:t>
            </a: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2</a:t>
            </a:r>
            <a:r>
              <a:rPr lang="ru-RU" altLang="ru-RU" sz="1800">
                <a:latin typeface="Monotype Corsiva" pitchFamily="66" charset="0"/>
              </a:rPr>
              <a:t> = 2 кг</a:t>
            </a:r>
          </a:p>
          <a:p>
            <a:pPr algn="ctr" eaLnBrk="1" hangingPunct="1">
              <a:buFontTx/>
              <a:buNone/>
            </a:pPr>
            <a:r>
              <a:rPr lang="ru-RU" altLang="ru-RU" sz="1800" b="1">
                <a:latin typeface="Monotype Corsiva" pitchFamily="66" charset="0"/>
              </a:rPr>
              <a:t>Правило креста.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Составим диагональную схему:</a:t>
            </a:r>
          </a:p>
          <a:p>
            <a:pPr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2-й раствор                                         0,25                                       0,1 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                                                    \                  / 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                                                  0,2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                                                    /                  \</a:t>
            </a:r>
          </a:p>
          <a:p>
            <a:pPr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1-й раствор                                         0,1                                     0,05</a:t>
            </a:r>
            <a:endParaRPr lang="en-US" altLang="ru-RU" sz="1800">
              <a:latin typeface="Monotype Corsiva" pitchFamily="66" charset="0"/>
            </a:endParaRPr>
          </a:p>
          <a:p>
            <a:pPr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 </a:t>
            </a: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2</a:t>
            </a:r>
            <a:r>
              <a:rPr lang="ru-RU" altLang="ru-RU" sz="1800">
                <a:latin typeface="Monotype Corsiva" pitchFamily="66" charset="0"/>
              </a:rPr>
              <a:t> / </a:t>
            </a:r>
            <a:r>
              <a:rPr lang="en-US" altLang="ru-RU" sz="1800">
                <a:latin typeface="Monotype Corsiva" pitchFamily="66" charset="0"/>
              </a:rPr>
              <a:t>m</a:t>
            </a:r>
            <a:r>
              <a:rPr lang="ru-RU" altLang="ru-RU" sz="1800" baseline="-25000">
                <a:latin typeface="Monotype Corsiva" pitchFamily="66" charset="0"/>
              </a:rPr>
              <a:t>1</a:t>
            </a:r>
            <a:r>
              <a:rPr lang="ru-RU" altLang="ru-RU" sz="1800">
                <a:latin typeface="Monotype Corsiva" pitchFamily="66" charset="0"/>
              </a:rPr>
              <a:t> = 0,1 / 0,05 = 2 / 1</a:t>
            </a:r>
          </a:p>
          <a:p>
            <a:pPr algn="ctr" eaLnBrk="1" hangingPunct="1">
              <a:buFontTx/>
              <a:buNone/>
            </a:pPr>
            <a:r>
              <a:rPr lang="ru-RU" altLang="ru-RU" sz="1800" b="1">
                <a:latin typeface="Monotype Corsiva" pitchFamily="66" charset="0"/>
              </a:rPr>
              <a:t>Ответ:</a:t>
            </a:r>
            <a:r>
              <a:rPr lang="ru-RU" altLang="ru-RU" sz="1800">
                <a:latin typeface="Monotype Corsiva" pitchFamily="66" charset="0"/>
              </a:rPr>
              <a:t> 1 кг, 2 кг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4813" y="757238"/>
            <a:ext cx="6048375" cy="7991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100" b="1" smtClean="0">
                <a:latin typeface="Monotype Corsiva" pitchFamily="66" charset="0"/>
              </a:rPr>
              <a:t>№3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В двух сосудах по 5 л каждый содержится раствор соли. Первый сосуд содержит 3 л </a:t>
            </a:r>
            <a:r>
              <a:rPr lang="en-US" altLang="ru-RU" sz="2100" smtClean="0">
                <a:latin typeface="Monotype Corsiva" pitchFamily="66" charset="0"/>
              </a:rPr>
              <a:t>p</a:t>
            </a:r>
            <a:r>
              <a:rPr lang="ru-RU" altLang="ru-RU" sz="2100" smtClean="0">
                <a:latin typeface="Monotype Corsiva" pitchFamily="66" charset="0"/>
              </a:rPr>
              <a:t>-процентного раствора, а второй 4 л 2</a:t>
            </a:r>
            <a:r>
              <a:rPr lang="en-US" altLang="ru-RU" sz="2100" smtClean="0">
                <a:latin typeface="Monotype Corsiva" pitchFamily="66" charset="0"/>
              </a:rPr>
              <a:t>p</a:t>
            </a:r>
            <a:r>
              <a:rPr lang="ru-RU" altLang="ru-RU" sz="2100" smtClean="0">
                <a:latin typeface="Monotype Corsiva" pitchFamily="66" charset="0"/>
              </a:rPr>
              <a:t>-процентного раствора одной и той же соли. Сколько литров надо перелить из второго сосуда в первый, чтобы получить в нем 10%-й раствор соли? При каких значениях р задача имеет решение?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b="1" smtClean="0">
                <a:latin typeface="Monotype Corsiva" pitchFamily="66" charset="0"/>
              </a:rPr>
              <a:t>Решение.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b="1" smtClean="0">
                <a:latin typeface="Monotype Corsiva" pitchFamily="66" charset="0"/>
              </a:rPr>
              <a:t>С помощью расчетной формулы.</a:t>
            </a:r>
            <a:endParaRPr lang="en-US" altLang="ru-RU" sz="2100" b="1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ru-RU" sz="2100" smtClean="0">
                <a:latin typeface="Monotype Corsiva" pitchFamily="66" charset="0"/>
              </a:rPr>
              <a:t>V</a:t>
            </a:r>
            <a:r>
              <a:rPr lang="en-US" altLang="ru-RU" sz="2100" baseline="-25000" smtClean="0">
                <a:latin typeface="Monotype Corsiva" pitchFamily="66" charset="0"/>
              </a:rPr>
              <a:t>1</a:t>
            </a:r>
            <a:r>
              <a:rPr lang="en-US" altLang="ru-RU" sz="2100" smtClean="0">
                <a:latin typeface="Monotype Corsiva" pitchFamily="66" charset="0"/>
              </a:rPr>
              <a:t> = 3 </a:t>
            </a:r>
            <a:r>
              <a:rPr lang="ru-RU" altLang="ru-RU" sz="2100" smtClean="0">
                <a:latin typeface="Monotype Corsiva" pitchFamily="66" charset="0"/>
              </a:rPr>
              <a:t>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ω</a:t>
            </a:r>
            <a:r>
              <a:rPr lang="en-US" altLang="ru-RU" sz="2100" baseline="-25000" smtClean="0">
                <a:latin typeface="Monotype Corsiva" pitchFamily="66" charset="0"/>
              </a:rPr>
              <a:t>1 </a:t>
            </a:r>
            <a:r>
              <a:rPr lang="en-US" altLang="ru-RU" sz="2100" smtClean="0">
                <a:latin typeface="Monotype Corsiva" pitchFamily="66" charset="0"/>
              </a:rPr>
              <a:t>= 0,01</a:t>
            </a:r>
            <a:r>
              <a:rPr lang="ru-RU" altLang="ru-RU" sz="2100" smtClean="0">
                <a:latin typeface="Monotype Corsiva" pitchFamily="66" charset="0"/>
              </a:rPr>
              <a:t>р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ω</a:t>
            </a:r>
            <a:r>
              <a:rPr lang="en-US" altLang="ru-RU" sz="2100" baseline="-25000" smtClean="0">
                <a:latin typeface="Monotype Corsiva" pitchFamily="66" charset="0"/>
              </a:rPr>
              <a:t>2</a:t>
            </a:r>
            <a:r>
              <a:rPr lang="en-US" altLang="ru-RU" sz="2100" smtClean="0">
                <a:latin typeface="Monotype Corsiva" pitchFamily="66" charset="0"/>
              </a:rPr>
              <a:t> = 0,02</a:t>
            </a:r>
            <a:r>
              <a:rPr lang="ru-RU" altLang="ru-RU" sz="2100" smtClean="0">
                <a:latin typeface="Monotype Corsiva" pitchFamily="66" charset="0"/>
              </a:rPr>
              <a:t>р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ω = 0,1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ω</a:t>
            </a:r>
            <a:r>
              <a:rPr lang="en-US" altLang="ru-RU" sz="2100" smtClean="0">
                <a:latin typeface="Monotype Corsiva" pitchFamily="66" charset="0"/>
              </a:rPr>
              <a:t> = (V</a:t>
            </a:r>
            <a:r>
              <a:rPr lang="en-US" altLang="ru-RU" sz="2100" baseline="-25000" smtClean="0">
                <a:latin typeface="Monotype Corsiva" pitchFamily="66" charset="0"/>
              </a:rPr>
              <a:t>1</a:t>
            </a:r>
            <a:r>
              <a:rPr lang="en-US" altLang="ru-RU" sz="2100" smtClean="0">
                <a:latin typeface="Monotype Corsiva" pitchFamily="66" charset="0"/>
              </a:rPr>
              <a:t> · </a:t>
            </a:r>
            <a:r>
              <a:rPr lang="ru-RU" altLang="ru-RU" sz="2100" smtClean="0">
                <a:latin typeface="Monotype Corsiva" pitchFamily="66" charset="0"/>
              </a:rPr>
              <a:t>ω</a:t>
            </a:r>
            <a:r>
              <a:rPr lang="en-US" altLang="ru-RU" sz="2100" baseline="-25000" smtClean="0">
                <a:latin typeface="Monotype Corsiva" pitchFamily="66" charset="0"/>
              </a:rPr>
              <a:t>1</a:t>
            </a:r>
            <a:r>
              <a:rPr lang="en-US" altLang="ru-RU" sz="2100" smtClean="0">
                <a:latin typeface="Monotype Corsiva" pitchFamily="66" charset="0"/>
              </a:rPr>
              <a:t> + V</a:t>
            </a:r>
            <a:r>
              <a:rPr lang="en-US" altLang="ru-RU" sz="2100" baseline="-25000" smtClean="0">
                <a:latin typeface="Monotype Corsiva" pitchFamily="66" charset="0"/>
              </a:rPr>
              <a:t>2</a:t>
            </a:r>
            <a:r>
              <a:rPr lang="en-US" altLang="ru-RU" sz="2100" smtClean="0">
                <a:latin typeface="Monotype Corsiva" pitchFamily="66" charset="0"/>
              </a:rPr>
              <a:t> · </a:t>
            </a:r>
            <a:r>
              <a:rPr lang="ru-RU" altLang="ru-RU" sz="2100" smtClean="0">
                <a:latin typeface="Monotype Corsiva" pitchFamily="66" charset="0"/>
              </a:rPr>
              <a:t>ω</a:t>
            </a:r>
            <a:r>
              <a:rPr lang="en-US" altLang="ru-RU" sz="2100" baseline="-25000" smtClean="0">
                <a:latin typeface="Monotype Corsiva" pitchFamily="66" charset="0"/>
              </a:rPr>
              <a:t>2</a:t>
            </a:r>
            <a:r>
              <a:rPr lang="en-US" altLang="ru-RU" sz="2100" smtClean="0">
                <a:latin typeface="Monotype Corsiva" pitchFamily="66" charset="0"/>
              </a:rPr>
              <a:t>) / (V</a:t>
            </a:r>
            <a:r>
              <a:rPr lang="en-US" altLang="ru-RU" sz="2100" baseline="-25000" smtClean="0">
                <a:latin typeface="Monotype Corsiva" pitchFamily="66" charset="0"/>
              </a:rPr>
              <a:t>1</a:t>
            </a:r>
            <a:r>
              <a:rPr lang="en-US" altLang="ru-RU" sz="2100" smtClean="0">
                <a:latin typeface="Monotype Corsiva" pitchFamily="66" charset="0"/>
              </a:rPr>
              <a:t> + V</a:t>
            </a:r>
            <a:r>
              <a:rPr lang="en-US" altLang="ru-RU" sz="2100" baseline="-25000" smtClean="0">
                <a:latin typeface="Monotype Corsiva" pitchFamily="66" charset="0"/>
              </a:rPr>
              <a:t>2</a:t>
            </a:r>
            <a:r>
              <a:rPr lang="en-US" altLang="ru-RU" sz="2100" smtClean="0">
                <a:latin typeface="Monotype Corsiva" pitchFamily="66" charset="0"/>
              </a:rPr>
              <a:t>)</a:t>
            </a:r>
            <a:endParaRPr lang="ru-RU" altLang="ru-RU" sz="2100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0,1 = (0,01р </a:t>
            </a:r>
            <a:r>
              <a:rPr lang="en-US" altLang="ru-RU" sz="2100" smtClean="0">
                <a:latin typeface="Monotype Corsiva" pitchFamily="66" charset="0"/>
              </a:rPr>
              <a:t>·</a:t>
            </a:r>
            <a:r>
              <a:rPr lang="ru-RU" altLang="ru-RU" sz="2100" smtClean="0">
                <a:latin typeface="Monotype Corsiva" pitchFamily="66" charset="0"/>
              </a:rPr>
              <a:t> 3 + 0,02р </a:t>
            </a:r>
            <a:r>
              <a:rPr lang="en-US" altLang="ru-RU" sz="2100" smtClean="0">
                <a:latin typeface="Monotype Corsiva" pitchFamily="66" charset="0"/>
              </a:rPr>
              <a:t>· </a:t>
            </a:r>
            <a:r>
              <a:rPr lang="ru-RU" altLang="ru-RU" sz="2100" smtClean="0">
                <a:latin typeface="Monotype Corsiva" pitchFamily="66" charset="0"/>
              </a:rPr>
              <a:t>х) / (3 + х)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х = 3 </a:t>
            </a:r>
            <a:r>
              <a:rPr lang="en-US" altLang="ru-RU" sz="2100" smtClean="0">
                <a:latin typeface="Monotype Corsiva" pitchFamily="66" charset="0"/>
              </a:rPr>
              <a:t>·</a:t>
            </a:r>
            <a:r>
              <a:rPr lang="ru-RU" altLang="ru-RU" sz="2100" smtClean="0">
                <a:latin typeface="Monotype Corsiva" pitchFamily="66" charset="0"/>
              </a:rPr>
              <a:t> (р – 10) / 2 </a:t>
            </a:r>
            <a:r>
              <a:rPr lang="en-US" altLang="ru-RU" sz="2100" smtClean="0">
                <a:latin typeface="Monotype Corsiva" pitchFamily="66" charset="0"/>
              </a:rPr>
              <a:t>·</a:t>
            </a:r>
            <a:r>
              <a:rPr lang="ru-RU" altLang="ru-RU" sz="2100" smtClean="0">
                <a:latin typeface="Monotype Corsiva" pitchFamily="66" charset="0"/>
              </a:rPr>
              <a:t> (5 – р)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Найдем при каких значениях р задача имеет решение. По условию задачи 5-литровый сосуд содержит 3 л первого раствора, следовательно, в него можно долить от 0 л до 2 л второго раствора.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Имеем 0 ≤ 3 · (р – 10) / 2 · (5 – р) ≤ 2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Monotype Corsiva" pitchFamily="66" charset="0"/>
              </a:rPr>
              <a:t>Решая неравенство, получаем 50 / 7 ≤ р ≤ 10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b="1" smtClean="0">
                <a:latin typeface="Monotype Corsiva" pitchFamily="66" charset="0"/>
              </a:rPr>
              <a:t>Ответ:</a:t>
            </a:r>
            <a:r>
              <a:rPr lang="ru-RU" altLang="ru-RU" sz="2100" smtClean="0">
                <a:latin typeface="Monotype Corsiva" pitchFamily="66" charset="0"/>
              </a:rPr>
              <a:t> из второго сосуда в первый надо перелить 3 · (р – 10) / 2 · (5 – р) л, задача имеет решение при 50 / 7 ≤ р ≤ 10.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5900" y="539750"/>
            <a:ext cx="6453188" cy="251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800" b="1" smtClean="0">
                <a:latin typeface="Monotype Corsiva" pitchFamily="66" charset="0"/>
              </a:rPr>
              <a:t>№4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smtClean="0">
                <a:latin typeface="Monotype Corsiva" pitchFamily="66" charset="0"/>
              </a:rPr>
              <a:t>В 4 кг сплава меди и олова содержится 40% олова. Сколько килограммов олова надо добавить к этому сплаву, чтобы содержание олова в новом сплаве было равно 70%.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b="1" smtClean="0">
                <a:latin typeface="Monotype Corsiva" pitchFamily="66" charset="0"/>
              </a:rPr>
              <a:t>Решение.</a:t>
            </a:r>
          </a:p>
        </p:txBody>
      </p:sp>
      <p:pic>
        <p:nvPicPr>
          <p:cNvPr id="20483" name="Picture 6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1979613"/>
            <a:ext cx="39909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13"/>
          <p:cNvSpPr>
            <a:spLocks noChangeArrowheads="1"/>
          </p:cNvSpPr>
          <p:nvPr/>
        </p:nvSpPr>
        <p:spPr bwMode="auto">
          <a:xfrm>
            <a:off x="144463" y="2989263"/>
            <a:ext cx="6453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Так сумма масс олова, указанных в первой части схемы (до смешения сплавов), равна массе олова в новом сплаве, можно составить уравнение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4 · 0,4 + х = 0,7 · (4 + х),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откуда х = 4.</a:t>
            </a:r>
          </a:p>
          <a:p>
            <a:pPr algn="ctr" eaLnBrk="1" hangingPunct="1">
              <a:buFontTx/>
              <a:buNone/>
            </a:pPr>
            <a:r>
              <a:rPr lang="ru-RU" altLang="ru-RU" sz="1800" b="1">
                <a:latin typeface="Monotype Corsiva" pitchFamily="66" charset="0"/>
              </a:rPr>
              <a:t>Ответ:</a:t>
            </a:r>
            <a:r>
              <a:rPr lang="ru-RU" altLang="ru-RU" sz="1800">
                <a:latin typeface="Monotype Corsiva" pitchFamily="66" charset="0"/>
              </a:rPr>
              <a:t> 4 кг.</a:t>
            </a:r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188913" y="4573588"/>
            <a:ext cx="6453187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800" b="1">
                <a:latin typeface="Monotype Corsiva" pitchFamily="66" charset="0"/>
              </a:rPr>
              <a:t>№5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Свежие грибы содержат 90% влаги, а сушеные – 12% влаги. Сколько сушеных грибов получится из 10 кг свежих?</a:t>
            </a:r>
          </a:p>
          <a:p>
            <a:pPr algn="ctr" eaLnBrk="1" hangingPunct="1">
              <a:buFontTx/>
              <a:buNone/>
            </a:pPr>
            <a:r>
              <a:rPr lang="ru-RU" altLang="ru-RU" sz="1800" b="1">
                <a:latin typeface="Monotype Corsiva" pitchFamily="66" charset="0"/>
              </a:rPr>
              <a:t>Решение.</a:t>
            </a:r>
          </a:p>
        </p:txBody>
      </p:sp>
      <p:pic>
        <p:nvPicPr>
          <p:cNvPr id="20486" name="Picture 15" descr="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5829300"/>
            <a:ext cx="3810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Rectangle 16"/>
          <p:cNvSpPr>
            <a:spLocks noChangeArrowheads="1"/>
          </p:cNvSpPr>
          <p:nvPr/>
        </p:nvSpPr>
        <p:spPr bwMode="auto">
          <a:xfrm>
            <a:off x="215900" y="6805613"/>
            <a:ext cx="64531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Можно составить уравнение на основе подсчета масс влаги, учитывая, что она удаляется из грибов: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0,9 · 10 – (10 – х) = 0,12 · х</a:t>
            </a:r>
          </a:p>
          <a:p>
            <a:pPr algn="ctr"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х = 25 / 22</a:t>
            </a:r>
          </a:p>
          <a:p>
            <a:pPr algn="ctr" eaLnBrk="1" hangingPunct="1">
              <a:buFontTx/>
              <a:buNone/>
            </a:pPr>
            <a:r>
              <a:rPr lang="ru-RU" altLang="ru-RU" sz="1800" b="1">
                <a:latin typeface="Monotype Corsiva" pitchFamily="66" charset="0"/>
              </a:rPr>
              <a:t>Ответ:</a:t>
            </a:r>
            <a:r>
              <a:rPr lang="ru-RU" altLang="ru-RU" sz="1800">
                <a:latin typeface="Monotype Corsiva" pitchFamily="66" charset="0"/>
              </a:rPr>
              <a:t> 25 / 22 кг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4813" y="6157913"/>
            <a:ext cx="6083300" cy="1958975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4700" b="1" smtClean="0">
                <a:solidFill>
                  <a:srgbClr val="361B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Задачи на смеси и сплавы</a:t>
            </a:r>
          </a:p>
        </p:txBody>
      </p:sp>
      <p:pic>
        <p:nvPicPr>
          <p:cNvPr id="3075" name="Picture 4" descr="45312567_43648821_sat5218m5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116013"/>
            <a:ext cx="57150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4813" y="468313"/>
            <a:ext cx="5976937" cy="233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latin typeface="Monotype Corsiva" pitchFamily="66" charset="0"/>
              </a:rPr>
              <a:t>№6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>
                <a:latin typeface="Monotype Corsiva" pitchFamily="66" charset="0"/>
              </a:rPr>
              <a:t>Из 40 т железной руды выплавляют 20 т стали, содержащей 6% примесей. Каков процент примесей в руде?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latin typeface="Monotype Corsiva" pitchFamily="66" charset="0"/>
              </a:rPr>
              <a:t>Решение.</a:t>
            </a:r>
          </a:p>
        </p:txBody>
      </p:sp>
      <p:pic>
        <p:nvPicPr>
          <p:cNvPr id="21507" name="Picture 6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1585913"/>
            <a:ext cx="39052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260350" y="2741613"/>
            <a:ext cx="6192838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>
                <a:latin typeface="Monotype Corsiva" pitchFamily="66" charset="0"/>
              </a:rPr>
              <a:t>0,01 · х · 40 – 20 = 0,06 · 20</a:t>
            </a:r>
          </a:p>
          <a:p>
            <a:pPr algn="ctr" eaLnBrk="1" hangingPunct="1">
              <a:buFontTx/>
              <a:buNone/>
            </a:pPr>
            <a:r>
              <a:rPr lang="ru-RU" altLang="ru-RU" sz="2000">
                <a:latin typeface="Monotype Corsiva" pitchFamily="66" charset="0"/>
              </a:rPr>
              <a:t>х = 53</a:t>
            </a:r>
          </a:p>
          <a:p>
            <a:pPr algn="ctr" eaLnBrk="1" hangingPunct="1">
              <a:buFontTx/>
              <a:buNone/>
            </a:pPr>
            <a:r>
              <a:rPr lang="ru-RU" altLang="ru-RU" sz="2000" b="1">
                <a:latin typeface="Monotype Corsiva" pitchFamily="66" charset="0"/>
              </a:rPr>
              <a:t>Ответ:</a:t>
            </a:r>
            <a:r>
              <a:rPr lang="ru-RU" altLang="ru-RU" sz="2000">
                <a:latin typeface="Monotype Corsiva" pitchFamily="66" charset="0"/>
              </a:rPr>
              <a:t> 53%</a:t>
            </a:r>
          </a:p>
          <a:p>
            <a:pPr algn="ctr" eaLnBrk="1" hangingPunct="1">
              <a:buFontTx/>
              <a:buNone/>
            </a:pPr>
            <a:r>
              <a:rPr lang="ru-RU" altLang="ru-RU" sz="2000" b="1">
                <a:latin typeface="Monotype Corsiva" pitchFamily="66" charset="0"/>
              </a:rPr>
              <a:t>№7</a:t>
            </a:r>
          </a:p>
          <a:p>
            <a:pPr algn="ctr" eaLnBrk="1" hangingPunct="1">
              <a:buFontTx/>
              <a:buNone/>
            </a:pPr>
            <a:r>
              <a:rPr lang="ru-RU" altLang="ru-RU" sz="2000">
                <a:latin typeface="Monotype Corsiva" pitchFamily="66" charset="0"/>
              </a:rPr>
              <a:t>Из бака емкостью 54 л, наполненного кислотой, вылили несколько литров и долили водой. Потом опять вылили столько же литров смеси, после чего в баке осталось  24 л чистой кислоты. Сколько кислоты вылили в первый раз?</a:t>
            </a:r>
          </a:p>
          <a:p>
            <a:pPr algn="ctr" eaLnBrk="1" hangingPunct="1">
              <a:buFontTx/>
              <a:buNone/>
            </a:pPr>
            <a:r>
              <a:rPr lang="ru-RU" altLang="ru-RU" sz="2000" b="1">
                <a:latin typeface="Monotype Corsiva" pitchFamily="66" charset="0"/>
              </a:rPr>
              <a:t>Решение.</a:t>
            </a:r>
          </a:p>
        </p:txBody>
      </p:sp>
      <p:pic>
        <p:nvPicPr>
          <p:cNvPr id="21509" name="Picture 8" descr="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5795963"/>
            <a:ext cx="53340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333375" y="6877050"/>
            <a:ext cx="6192838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700">
                <a:latin typeface="Monotype Corsiva" pitchFamily="66" charset="0"/>
              </a:rPr>
              <a:t>Определим процентное содержание воды в отлитой смеси. После второй операции (когда кислоту заменили водой) в баке получилась смесь, в которой на 54 л приходится х л воды. Следовательно,  процентное содержание воды в этой смеси равно х / 54 · 100%. Кроме того, после третьей операции (когда вылили х л смеси) в баке стало (54 – х) – 24 = (30 – х) л воды. Добавим эти данные в схему.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3375" y="1730375"/>
            <a:ext cx="5975350" cy="233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latin typeface="Monotype Corsiva" pitchFamily="66" charset="0"/>
              </a:rPr>
              <a:t>Ясно, что количество воды указанное в схеме слева и справа от знака равенства, одно и то же, т. е.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latin typeface="Monotype Corsiva" pitchFamily="66" charset="0"/>
              </a:rPr>
              <a:t>х – х · х / 54 = 30 – х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latin typeface="Monotype Corsiva" pitchFamily="66" charset="0"/>
              </a:rPr>
              <a:t>Корни уравнения: х = 90 и х = 18. первый корень не подходит по смыслу (нельзя отлить 90 л из бочки, вмещающей всего 54 л).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>
                <a:latin typeface="Monotype Corsiva" pitchFamily="66" charset="0"/>
              </a:rPr>
              <a:t>Ответ:</a:t>
            </a:r>
            <a:r>
              <a:rPr lang="ru-RU" altLang="ru-RU" sz="2000" smtClean="0">
                <a:latin typeface="Monotype Corsiva" pitchFamily="66" charset="0"/>
              </a:rPr>
              <a:t> 18 л.</a:t>
            </a:r>
          </a:p>
        </p:txBody>
      </p:sp>
      <p:pic>
        <p:nvPicPr>
          <p:cNvPr id="22531" name="Picture 6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658813"/>
            <a:ext cx="61214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8" descr="Andria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3708400"/>
            <a:ext cx="3816350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323850"/>
            <a:ext cx="6597650" cy="84248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300" b="1" smtClean="0">
                <a:latin typeface="Monotype Corsiva" pitchFamily="66" charset="0"/>
              </a:rPr>
              <a:t>№8</a:t>
            </a:r>
          </a:p>
          <a:p>
            <a:pPr algn="ctr" eaLnBrk="1" hangingPunct="1">
              <a:buFontTx/>
              <a:buNone/>
            </a:pPr>
            <a:r>
              <a:rPr lang="ru-RU" altLang="ru-RU" sz="2300" smtClean="0">
                <a:latin typeface="Monotype Corsiva" pitchFamily="66" charset="0"/>
              </a:rPr>
              <a:t>В лаборатории имеются растворы с массовой долей хлорида натрия 10 и 20%. Какую массу каждого раствора надо взять для получения раствора с массовой долей соли 12% массой 300 г?</a:t>
            </a:r>
          </a:p>
          <a:p>
            <a:pPr algn="ctr" eaLnBrk="1" hangingPunct="1">
              <a:buFontTx/>
              <a:buNone/>
            </a:pPr>
            <a:r>
              <a:rPr lang="ru-RU" altLang="ru-RU" sz="2300" b="1" smtClean="0">
                <a:latin typeface="Monotype Corsiva" pitchFamily="66" charset="0"/>
              </a:rPr>
              <a:t>Решение.</a:t>
            </a:r>
          </a:p>
          <a:p>
            <a:pPr algn="ctr" eaLnBrk="1" hangingPunct="1">
              <a:buFontTx/>
              <a:buNone/>
            </a:pPr>
            <a:r>
              <a:rPr lang="ru-RU" altLang="ru-RU" sz="2300" b="1" smtClean="0">
                <a:latin typeface="Monotype Corsiva" pitchFamily="66" charset="0"/>
              </a:rPr>
              <a:t>Путем последовательных вычислений:</a:t>
            </a:r>
          </a:p>
          <a:p>
            <a:pPr algn="ctr" eaLnBrk="1" hangingPunct="1">
              <a:buFontTx/>
              <a:buNone/>
            </a:pPr>
            <a:r>
              <a:rPr lang="el-GR" altLang="ru-RU" sz="2300" smtClean="0">
                <a:latin typeface="Monotype Corsiva" pitchFamily="66" charset="0"/>
                <a:cs typeface="Arial" charset="0"/>
              </a:rPr>
              <a:t> </a:t>
            </a:r>
            <a:r>
              <a:rPr lang="ru-RU" altLang="ru-RU" sz="2300" smtClean="0">
                <a:latin typeface="Monotype Corsiva" pitchFamily="66" charset="0"/>
              </a:rPr>
              <a:t>Введем обозначения: </a:t>
            </a:r>
            <a:r>
              <a:rPr lang="el-GR" altLang="ru-RU" sz="2300" smtClean="0">
                <a:latin typeface="Monotype Corsiva" pitchFamily="66" charset="0"/>
                <a:cs typeface="Arial" charset="0"/>
              </a:rPr>
              <a:t>ω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 = 0,1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(10%)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, </a:t>
            </a:r>
            <a:r>
              <a:rPr lang="el-GR" altLang="ru-RU" sz="2300" smtClean="0">
                <a:latin typeface="Monotype Corsiva" pitchFamily="66" charset="0"/>
                <a:cs typeface="Arial" charset="0"/>
              </a:rPr>
              <a:t>ω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 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= 0,2 (20%), </a:t>
            </a:r>
            <a:r>
              <a:rPr lang="el-GR" altLang="ru-RU" sz="2300" smtClean="0">
                <a:latin typeface="Monotype Corsiva" pitchFamily="66" charset="0"/>
                <a:cs typeface="Arial" charset="0"/>
              </a:rPr>
              <a:t>ω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 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= 0,12 (12%). </a:t>
            </a:r>
            <a:r>
              <a:rPr lang="ru-RU" altLang="ru-RU" sz="2300" smtClean="0">
                <a:latin typeface="Monotype Corsiva" pitchFamily="66" charset="0"/>
              </a:rPr>
              <a:t>Из определения массовой доли следует:</a:t>
            </a:r>
          </a:p>
          <a:p>
            <a:pPr algn="ctr" eaLnBrk="1" hangingPunct="1">
              <a:buFontTx/>
              <a:buNone/>
            </a:pPr>
            <a:r>
              <a:rPr lang="ru-RU" altLang="ru-RU" sz="2300" smtClean="0">
                <a:latin typeface="Monotype Corsiva" pitchFamily="66" charset="0"/>
              </a:rPr>
              <a:t> </a:t>
            </a:r>
            <a:r>
              <a:rPr lang="el-GR" altLang="ru-RU" sz="2300" smtClean="0">
                <a:latin typeface="Monotype Corsiva" pitchFamily="66" charset="0"/>
                <a:cs typeface="Arial" charset="0"/>
              </a:rPr>
              <a:t>ω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=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/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,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0,1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=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/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,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= 0,1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</a:t>
            </a:r>
          </a:p>
          <a:p>
            <a:pPr algn="ctr" eaLnBrk="1" hangingPunct="1">
              <a:buFontTx/>
              <a:buNone/>
            </a:pPr>
            <a:r>
              <a:rPr lang="ru-RU" altLang="ru-RU" sz="2300" smtClean="0">
                <a:latin typeface="Monotype Corsiva" pitchFamily="66" charset="0"/>
              </a:rPr>
              <a:t>Аналогично получаем:</a:t>
            </a:r>
          </a:p>
          <a:p>
            <a:pPr algn="ctr" eaLnBrk="1" hangingPunct="1">
              <a:buFontTx/>
              <a:buNone/>
            </a:pPr>
            <a:r>
              <a:rPr lang="el-GR" altLang="ru-RU" sz="2300" smtClean="0">
                <a:latin typeface="Monotype Corsiva" pitchFamily="66" charset="0"/>
                <a:cs typeface="Arial" charset="0"/>
              </a:rPr>
              <a:t>ω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=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/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2,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 = 0,2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2</a:t>
            </a:r>
          </a:p>
          <a:p>
            <a:pPr algn="ctr" eaLnBrk="1" hangingPunct="1">
              <a:buFontTx/>
              <a:buNone/>
            </a:pPr>
            <a:r>
              <a:rPr lang="ru-RU" altLang="ru-RU" sz="2300" smtClean="0">
                <a:latin typeface="Monotype Corsiva" pitchFamily="66" charset="0"/>
              </a:rPr>
              <a:t>Масса </a:t>
            </a:r>
            <a:r>
              <a:rPr lang="en-US" altLang="ru-RU" sz="2300" smtClean="0">
                <a:latin typeface="Monotype Corsiva" pitchFamily="66" charset="0"/>
              </a:rPr>
              <a:t>NaCl </a:t>
            </a:r>
            <a:r>
              <a:rPr lang="ru-RU" altLang="ru-RU" sz="2300" smtClean="0">
                <a:latin typeface="Monotype Corsiva" pitchFamily="66" charset="0"/>
              </a:rPr>
              <a:t>в растворе, который надо приготовить, составляет:</a:t>
            </a:r>
            <a:endParaRPr lang="ru-RU" altLang="ru-RU" sz="2300" baseline="-25000" smtClean="0">
              <a:latin typeface="Monotype Corsiva" pitchFamily="66" charset="0"/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=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 +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ru-RU" altLang="ru-RU" sz="2300" smtClean="0">
                <a:latin typeface="Monotype Corsiva" pitchFamily="66" charset="0"/>
              </a:rPr>
              <a:t>Учитывая предыдущие равенства, получаем:</a:t>
            </a:r>
          </a:p>
          <a:p>
            <a:pPr algn="ctr" eaLnBrk="1" hangingPunct="1">
              <a:buFontTx/>
              <a:buNone/>
            </a:pP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= 0,1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 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+ 0,2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2</a:t>
            </a:r>
          </a:p>
          <a:p>
            <a:pPr algn="ctr" eaLnBrk="1" hangingPunct="1">
              <a:buFontTx/>
              <a:buNone/>
            </a:pPr>
            <a:r>
              <a:rPr lang="ru-RU" altLang="ru-RU" sz="2300" smtClean="0">
                <a:latin typeface="Monotype Corsiva" pitchFamily="66" charset="0"/>
              </a:rPr>
              <a:t>Для раствора с </a:t>
            </a:r>
            <a:r>
              <a:rPr lang="el-GR" altLang="ru-RU" sz="2300" smtClean="0">
                <a:latin typeface="Monotype Corsiva" pitchFamily="66" charset="0"/>
                <a:cs typeface="Arial" charset="0"/>
              </a:rPr>
              <a:t>ω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 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= 0,12 </a:t>
            </a:r>
            <a:r>
              <a:rPr lang="ru-RU" altLang="ru-RU" sz="2300" smtClean="0">
                <a:latin typeface="Monotype Corsiva" pitchFamily="66" charset="0"/>
              </a:rPr>
              <a:t>записываем:</a:t>
            </a:r>
          </a:p>
          <a:p>
            <a:pPr algn="ctr" eaLnBrk="1" hangingPunct="1">
              <a:buFontTx/>
              <a:buNone/>
            </a:pPr>
            <a:r>
              <a:rPr lang="el-GR" altLang="ru-RU" sz="2300" smtClean="0">
                <a:latin typeface="Monotype Corsiva" pitchFamily="66" charset="0"/>
                <a:cs typeface="Arial" charset="0"/>
              </a:rPr>
              <a:t>ω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 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=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(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NaCl)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 /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, 0,12 = (0,1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1 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+ 0,2 </a:t>
            </a:r>
            <a:r>
              <a:rPr lang="en-US" altLang="ru-RU" sz="23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3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300" smtClean="0">
                <a:latin typeface="Monotype Corsiva" pitchFamily="66" charset="0"/>
                <a:cs typeface="Arial" charset="0"/>
              </a:rPr>
              <a:t>) / 300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827088"/>
            <a:ext cx="6432550" cy="77771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500" smtClean="0">
                <a:latin typeface="Monotype Corsiva" pitchFamily="66" charset="0"/>
              </a:rPr>
              <a:t>Отсюда следует: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1 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+ 2</a:t>
            </a: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 = 360, </a:t>
            </a:r>
            <a:r>
              <a:rPr lang="ru-RU" altLang="ru-RU" sz="2500" smtClean="0">
                <a:latin typeface="Monotype Corsiva" pitchFamily="66" charset="0"/>
              </a:rPr>
              <a:t>где </a:t>
            </a: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1 </a:t>
            </a:r>
            <a:r>
              <a:rPr lang="ru-RU" altLang="ru-RU" sz="2500" smtClean="0">
                <a:latin typeface="Monotype Corsiva" pitchFamily="66" charset="0"/>
              </a:rPr>
              <a:t>и </a:t>
            </a: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 </a:t>
            </a:r>
            <a:r>
              <a:rPr lang="ru-RU" altLang="ru-RU" sz="2500" smtClean="0">
                <a:latin typeface="Monotype Corsiva" pitchFamily="66" charset="0"/>
              </a:rPr>
              <a:t>массы растворов, которые необходимо взять.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500" smtClean="0">
                <a:latin typeface="Monotype Corsiva" pitchFamily="66" charset="0"/>
              </a:rPr>
              <a:t>Находим массу раствора, который надо приготовить: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ru-RU" sz="2500" smtClean="0">
                <a:latin typeface="Monotype Corsiva" pitchFamily="66" charset="0"/>
              </a:rPr>
              <a:t>m = m1 + m2 </a:t>
            </a:r>
            <a:r>
              <a:rPr lang="ru-RU" altLang="ru-RU" sz="2500" smtClean="0">
                <a:latin typeface="Monotype Corsiva" pitchFamily="66" charset="0"/>
              </a:rPr>
              <a:t>или </a:t>
            </a:r>
            <a:r>
              <a:rPr lang="en-US" altLang="ru-RU" sz="2500" smtClean="0">
                <a:latin typeface="Monotype Corsiva" pitchFamily="66" charset="0"/>
              </a:rPr>
              <a:t>m1 + m2 </a:t>
            </a:r>
            <a:r>
              <a:rPr lang="ru-RU" altLang="ru-RU" sz="2500" smtClean="0">
                <a:latin typeface="Monotype Corsiva" pitchFamily="66" charset="0"/>
              </a:rPr>
              <a:t>= 300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500" smtClean="0">
                <a:latin typeface="Monotype Corsiva" pitchFamily="66" charset="0"/>
              </a:rPr>
              <a:t>Решая систему уравнений </a:t>
            </a:r>
            <a:r>
              <a:rPr lang="en-US" altLang="ru-RU" sz="2500" smtClean="0">
                <a:latin typeface="Monotype Corsiva" pitchFamily="66" charset="0"/>
              </a:rPr>
              <a:t>m1 + m2 </a:t>
            </a:r>
            <a:r>
              <a:rPr lang="ru-RU" altLang="ru-RU" sz="2500" smtClean="0">
                <a:latin typeface="Monotype Corsiva" pitchFamily="66" charset="0"/>
              </a:rPr>
              <a:t>= 300 и </a:t>
            </a: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1 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+ 2</a:t>
            </a: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 = 360, </a:t>
            </a:r>
            <a:r>
              <a:rPr lang="ru-RU" altLang="ru-RU" sz="2500" smtClean="0">
                <a:latin typeface="Monotype Corsiva" pitchFamily="66" charset="0"/>
              </a:rPr>
              <a:t>получаем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: </a:t>
            </a: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= 240 </a:t>
            </a:r>
            <a:r>
              <a:rPr lang="ru-RU" altLang="ru-RU" sz="2500" smtClean="0">
                <a:latin typeface="Monotype Corsiva" pitchFamily="66" charset="0"/>
              </a:rPr>
              <a:t>г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, </a:t>
            </a: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2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= 60 </a:t>
            </a:r>
            <a:r>
              <a:rPr lang="ru-RU" altLang="ru-RU" sz="2500" smtClean="0">
                <a:latin typeface="Monotype Corsiva" pitchFamily="66" charset="0"/>
              </a:rPr>
              <a:t>г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500" b="1" smtClean="0">
                <a:latin typeface="Monotype Corsiva" pitchFamily="66" charset="0"/>
              </a:rPr>
              <a:t>Правило смешения: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500" smtClean="0">
                <a:latin typeface="Monotype Corsiva" pitchFamily="66" charset="0"/>
              </a:rPr>
              <a:t>Записываем друг под другом массовые доли исходных растворов, а правее между ними – массовую долю раствора, который необходимо приготовить. Из большей массовой доли вычитаем заданную и записываем результат справа вверху. Числа 0,02 и 0,08 показывают, в каком массовом отношении надо взять растворы с долями 0,2 и 0,1. таким образом, масса раствора с долей 0,2 составляет: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2 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= 300 </a:t>
            </a:r>
            <a:r>
              <a:rPr lang="ru-RU" altLang="ru-RU" sz="2500" smtClean="0">
                <a:cs typeface="Arial" charset="0"/>
              </a:rPr>
              <a:t>• 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0,02 / (0,08 + 0,02) = 60 </a:t>
            </a:r>
            <a:r>
              <a:rPr lang="ru-RU" altLang="ru-RU" sz="2500" smtClean="0">
                <a:latin typeface="Monotype Corsiva" pitchFamily="66" charset="0"/>
              </a:rPr>
              <a:t>г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500" smtClean="0">
                <a:latin typeface="Monotype Corsiva" pitchFamily="66" charset="0"/>
              </a:rPr>
              <a:t>Определяем массу раствора с долей 0,1: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ru-RU" sz="2500" smtClean="0">
                <a:latin typeface="Monotype Corsiva" pitchFamily="66" charset="0"/>
                <a:cs typeface="Arial" charset="0"/>
              </a:rPr>
              <a:t>m</a:t>
            </a:r>
            <a:r>
              <a:rPr lang="ru-RU" altLang="ru-RU" sz="2500" baseline="-25000" smtClean="0">
                <a:latin typeface="Monotype Corsiva" pitchFamily="66" charset="0"/>
                <a:cs typeface="Arial" charset="0"/>
              </a:rPr>
              <a:t>1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 = 300 </a:t>
            </a:r>
            <a:r>
              <a:rPr lang="ru-RU" altLang="ru-RU" sz="2500" smtClean="0">
                <a:cs typeface="Arial" charset="0"/>
              </a:rPr>
              <a:t>• </a:t>
            </a:r>
            <a:r>
              <a:rPr lang="ru-RU" altLang="ru-RU" sz="2500" smtClean="0">
                <a:latin typeface="Monotype Corsiva" pitchFamily="66" charset="0"/>
                <a:cs typeface="Arial" charset="0"/>
              </a:rPr>
              <a:t>0,08 / (0,08 + 0,02) = 240 </a:t>
            </a:r>
            <a:r>
              <a:rPr lang="ru-RU" altLang="ru-RU" sz="2500" smtClean="0">
                <a:latin typeface="Monotype Corsiva" pitchFamily="66" charset="0"/>
              </a:rPr>
              <a:t>г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500" b="1" smtClean="0">
                <a:latin typeface="Monotype Corsiva" pitchFamily="66" charset="0"/>
              </a:rPr>
              <a:t>Ответ:</a:t>
            </a:r>
            <a:r>
              <a:rPr lang="ru-RU" altLang="ru-RU" sz="2500" smtClean="0">
                <a:latin typeface="Monotype Corsiva" pitchFamily="66" charset="0"/>
              </a:rPr>
              <a:t> 60 г и 240 г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4813" y="539750"/>
            <a:ext cx="5903912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900" b="1" smtClean="0">
                <a:latin typeface="Monotype Corsiva" pitchFamily="66" charset="0"/>
              </a:rPr>
              <a:t>Задачи для самостоятельного решения.</a:t>
            </a:r>
          </a:p>
          <a:p>
            <a:pPr eaLnBrk="1" hangingPunct="1">
              <a:lnSpc>
                <a:spcPct val="80000"/>
              </a:lnSpc>
            </a:pPr>
            <a:endParaRPr lang="ru-RU" altLang="ru-RU" sz="1900" b="1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900" b="1" smtClean="0">
                <a:latin typeface="Monotype Corsiva" pitchFamily="66" charset="0"/>
              </a:rPr>
              <a:t>1)</a:t>
            </a:r>
            <a:r>
              <a:rPr lang="ru-RU" altLang="ru-RU" sz="1900" smtClean="0">
                <a:latin typeface="Monotype Corsiva" pitchFamily="66" charset="0"/>
              </a:rPr>
              <a:t> Морская вода содержит 5% соли. Сколько пресной воды надо добавить к 30 кг морской воды, чтобы она содержала 1,5% соли? Ответ: 70 кг.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b="1" smtClean="0">
                <a:latin typeface="Monotype Corsiva" pitchFamily="66" charset="0"/>
              </a:rPr>
              <a:t>2)</a:t>
            </a:r>
            <a:r>
              <a:rPr lang="ru-RU" altLang="ru-RU" sz="1900" smtClean="0">
                <a:latin typeface="Monotype Corsiva" pitchFamily="66" charset="0"/>
              </a:rPr>
              <a:t> Из 10 кг свежих фруктов получается 3,5 кг сушеных фруктов, содержащих 20% влаги. Чему равно процентное содержание влаги в свежих фруктах? Ответ: 72%.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b="1" smtClean="0">
                <a:latin typeface="Monotype Corsiva" pitchFamily="66" charset="0"/>
              </a:rPr>
              <a:t>3)</a:t>
            </a:r>
            <a:r>
              <a:rPr lang="ru-RU" altLang="ru-RU" sz="1900" smtClean="0">
                <a:latin typeface="Monotype Corsiva" pitchFamily="66" charset="0"/>
              </a:rPr>
              <a:t> К 40% раствору серной кислоты добавили 50 г серной кислоты, после чего ее концентрация увеличилась до 60%. Определите первоначальный вес раствора. Ответ: 100 г.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900" b="1" smtClean="0">
                <a:latin typeface="Monotype Corsiva" pitchFamily="66" charset="0"/>
              </a:rPr>
              <a:t>4)</a:t>
            </a:r>
            <a:r>
              <a:rPr lang="ru-RU" altLang="ru-RU" sz="1900" smtClean="0">
                <a:latin typeface="Monotype Corsiva" pitchFamily="66" charset="0"/>
              </a:rPr>
              <a:t> Если к сплаву меди и цинка добавить 20 г меди, ее содержание в сплаве станет равно 70%. А если к этому же сплаву добавить 70 г сплава, содержащего 40% меди, содержание меди станет равно 52%. Определите первоначальный вес сплава. Ответ: 80 г.</a:t>
            </a:r>
          </a:p>
        </p:txBody>
      </p:sp>
      <p:pic>
        <p:nvPicPr>
          <p:cNvPr id="25603" name="Picture 6" descr="00Longhi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38" y="4716463"/>
            <a:ext cx="307181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0350" y="4284663"/>
            <a:ext cx="6264275" cy="439261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b="1" smtClean="0">
                <a:latin typeface="Monotype Corsiva" pitchFamily="66" charset="0"/>
              </a:rPr>
              <a:t>5)</a:t>
            </a:r>
            <a:r>
              <a:rPr lang="ru-RU" altLang="ru-RU" sz="1800" smtClean="0">
                <a:latin typeface="Monotype Corsiva" pitchFamily="66" charset="0"/>
              </a:rPr>
              <a:t> Имеются два раствора спирта в воде. Если смешать по 5 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каждого раствора и добавить 5 л воды, получится 20% раствор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спирта. Если же взять 4 л первого раствора, 2 л второго и добавить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к ним 4 л 60% раствора, то получится 40% раствор спирта. Чему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равно процентное содержание спирта в первом растворе? Ответ: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20%.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b="1" smtClean="0">
                <a:latin typeface="Monotype Corsiva" pitchFamily="66" charset="0"/>
              </a:rPr>
              <a:t>6)</a:t>
            </a:r>
            <a:r>
              <a:rPr lang="ru-RU" altLang="ru-RU" sz="1800" smtClean="0">
                <a:latin typeface="Monotype Corsiva" pitchFamily="66" charset="0"/>
              </a:rPr>
              <a:t> В какой пропорции надо смешать 10% и 35% растворы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аммиачной кислоты, чтобы приготовить 15% раствор? Ответ: 4:1.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b="1" smtClean="0">
                <a:latin typeface="Monotype Corsiva" pitchFamily="66" charset="0"/>
              </a:rPr>
              <a:t>7)</a:t>
            </a:r>
            <a:r>
              <a:rPr lang="ru-RU" altLang="ru-RU" sz="1800" smtClean="0">
                <a:latin typeface="Monotype Corsiva" pitchFamily="66" charset="0"/>
              </a:rPr>
              <a:t> в двух сосудах находятся растворы кислоты: в первом – 70%, а во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втором – 46%. Из первого сосуда перелили во второй 1 л жидкости.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Затем из второго сосуда перелили в первый 1 л получившегося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раствора и также перемешали. После этого концентрация кислоты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в первом сосуде стала равна 68%. Сколько жидкости было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первоначально во втором сосуде, если известно, что  в первом ее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было 10 л? Ответ: 5 л.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ru-RU" sz="1800" smtClean="0">
              <a:latin typeface="Monotype Corsiva" pitchFamily="66" charset="0"/>
            </a:endParaRPr>
          </a:p>
        </p:txBody>
      </p:sp>
      <p:pic>
        <p:nvPicPr>
          <p:cNvPr id="26627" name="Picture 6" descr="wizard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468313"/>
            <a:ext cx="24352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503238"/>
            <a:ext cx="6172200" cy="8532812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2800" b="1" smtClean="0">
                <a:latin typeface="Monotype Corsiva" pitchFamily="66" charset="0"/>
              </a:rPr>
              <a:t>Литература: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800" smtClean="0">
                <a:latin typeface="Monotype Corsiva" pitchFamily="66" charset="0"/>
              </a:rPr>
              <a:t>Элективный курс. Текстовые задачи: Сложности и пути их решения. Алгебра. 9 класс. / Сост. Г. И. Григорьева. – Волгоград. – 112с.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800" smtClean="0">
                <a:latin typeface="Monotype Corsiva" pitchFamily="66" charset="0"/>
              </a:rPr>
              <a:t>Учимся решать задачи на смеси и сплавы. – А. Е. Захарова. – Журнал «Математика для школьников». Советы к уроку. 3</a:t>
            </a:r>
            <a:r>
              <a:rPr lang="en-US" altLang="ru-RU" sz="2800" smtClean="0">
                <a:latin typeface="Monotype Corsiva" pitchFamily="66" charset="0"/>
              </a:rPr>
              <a:t>’</a:t>
            </a:r>
            <a:r>
              <a:rPr lang="ru-RU" altLang="ru-RU" sz="2800" smtClean="0">
                <a:latin typeface="Monotype Corsiva" pitchFamily="66" charset="0"/>
              </a:rPr>
              <a:t>06. – 17с.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800" smtClean="0">
                <a:latin typeface="Monotype Corsiva" pitchFamily="66" charset="0"/>
              </a:rPr>
              <a:t>Задачи по химии для поступающих в вузы: Учеб. пособие – 2-е изд. – М.: Высш. шк., 1995. – 302с.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800" smtClean="0">
                <a:latin typeface="Monotype Corsiva" pitchFamily="66" charset="0"/>
              </a:rPr>
              <a:t>Текстовые задачи на ЕГЭ. / Н. К. Варшавский, Ю. А. Глазунов. – Журнал «Математика для школьников». Иду на экзамен. 3</a:t>
            </a:r>
            <a:r>
              <a:rPr lang="en-US" altLang="ru-RU" sz="2800" smtClean="0">
                <a:latin typeface="Monotype Corsiva" pitchFamily="66" charset="0"/>
              </a:rPr>
              <a:t>’</a:t>
            </a:r>
            <a:r>
              <a:rPr lang="ru-RU" altLang="ru-RU" sz="2800" smtClean="0">
                <a:latin typeface="Monotype Corsiva" pitchFamily="66" charset="0"/>
              </a:rPr>
              <a:t>05. – 19с.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800" smtClean="0">
                <a:latin typeface="Monotype Corsiva" pitchFamily="66" charset="0"/>
              </a:rPr>
              <a:t>Самые новые задания ЕГЭ-2009: Математика / авт. – сост. В. И. Ишина, Л. О. Денищева, Ю. А. Глазков и др. – М.: АСТ: Астрель, 2009, - 125, </a:t>
            </a:r>
            <a:r>
              <a:rPr lang="en-US" altLang="ru-RU" sz="2800" smtClean="0">
                <a:latin typeface="Monotype Corsiva" pitchFamily="66" charset="0"/>
              </a:rPr>
              <a:t>[</a:t>
            </a:r>
            <a:r>
              <a:rPr lang="ru-RU" altLang="ru-RU" sz="2800" smtClean="0">
                <a:latin typeface="Monotype Corsiva" pitchFamily="66" charset="0"/>
              </a:rPr>
              <a:t>3</a:t>
            </a:r>
            <a:r>
              <a:rPr lang="en-US" altLang="ru-RU" sz="2800" smtClean="0">
                <a:latin typeface="Monotype Corsiva" pitchFamily="66" charset="0"/>
              </a:rPr>
              <a:t>]</a:t>
            </a:r>
            <a:r>
              <a:rPr lang="ru-RU" altLang="ru-RU" sz="2800" smtClean="0">
                <a:latin typeface="Monotype Corsiva" pitchFamily="66" charset="0"/>
              </a:rPr>
              <a:t>с – (Федеральный институт педагогических измерений).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8913" y="635000"/>
            <a:ext cx="6408737" cy="3144838"/>
          </a:xfrm>
        </p:spPr>
        <p:txBody>
          <a:bodyPr/>
          <a:lstStyle/>
          <a:p>
            <a:pPr eaLnBrk="1" hangingPunct="1"/>
            <a:r>
              <a:rPr lang="ru-RU" altLang="ru-RU" sz="2600" smtClean="0">
                <a:latin typeface="Monotype Corsiva" pitchFamily="66" charset="0"/>
              </a:rPr>
              <a:t>В работе разговор пойдет о задачах, решение которых связано с понятиями «концентрация» и «процентное содержание». Обычно в их условиях речь идет о составлении сплавов, растворов или смесей двух или более веществ. 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 flipH="1" flipV="1">
            <a:off x="333375" y="5724525"/>
            <a:ext cx="6119813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>
              <a:latin typeface="Monotype Corsiva" pitchFamily="66" charset="0"/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260350" y="5292725"/>
            <a:ext cx="5903913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500">
                <a:latin typeface="Monotype Corsiva" pitchFamily="66" charset="0"/>
              </a:rPr>
              <a:t>У многих учеников такие задачи вызывают затруднения. Вероятно, это связано с тем, что таким задачам в школьном курсе математики уделяют совсем мало внимания. Вместе с  тем они входят в различные сборники заданий по подготовке к итоговой аттестации по математике за курс основной школы, нередко включаются в варианты ЕГЭ и вступительных экзаменов в вузы.</a:t>
            </a:r>
          </a:p>
        </p:txBody>
      </p:sp>
      <p:pic>
        <p:nvPicPr>
          <p:cNvPr id="4101" name="Picture 9" descr="alchem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13" y="2700338"/>
            <a:ext cx="28575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0350" y="1042988"/>
            <a:ext cx="6192838" cy="8283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Для решения такого вида задач необходимо знать, что такое концентрация вещества в смеси (растворе или сплаве). Пусть в смесь входят компоненты А,В и С с массами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А,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В и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С соответственно. Будем считать, что масса </a:t>
            </a:r>
            <a:r>
              <a:rPr lang="en-US" altLang="ru-RU" smtClean="0">
                <a:latin typeface="Monotype Corsiva" pitchFamily="66" charset="0"/>
              </a:rPr>
              <a:t>m </a:t>
            </a:r>
            <a:r>
              <a:rPr lang="ru-RU" altLang="ru-RU" smtClean="0">
                <a:latin typeface="Monotype Corsiva" pitchFamily="66" charset="0"/>
              </a:rPr>
              <a:t>смеси равна сумме масс компонентов, т. е.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 =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А +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В +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С. Тогда концентрацией компонента А по массе будем называть отношение массы этого компонента к массе всей смеси и обозначать как СА: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СА =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А / </a:t>
            </a:r>
            <a:r>
              <a:rPr lang="en-US" altLang="ru-RU" smtClean="0">
                <a:latin typeface="Monotype Corsiva" pitchFamily="66" charset="0"/>
              </a:rPr>
              <a:t>m </a:t>
            </a:r>
            <a:r>
              <a:rPr lang="ru-RU" altLang="ru-RU" smtClean="0">
                <a:latin typeface="Monotype Corsiva" pitchFamily="66" charset="0"/>
              </a:rPr>
              <a:t>=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А / (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А +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В +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С 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Аналогично для компонентов В и С: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СВ =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В / </a:t>
            </a:r>
            <a:r>
              <a:rPr lang="en-US" altLang="ru-RU" smtClean="0">
                <a:latin typeface="Monotype Corsiva" pitchFamily="66" charset="0"/>
              </a:rPr>
              <a:t>m </a:t>
            </a:r>
            <a:r>
              <a:rPr lang="ru-RU" altLang="ru-RU" smtClean="0">
                <a:latin typeface="Monotype Corsiva" pitchFamily="66" charset="0"/>
              </a:rPr>
              <a:t>=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В / (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А +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В +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С 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СС =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С / </a:t>
            </a:r>
            <a:r>
              <a:rPr lang="en-US" altLang="ru-RU" smtClean="0">
                <a:latin typeface="Monotype Corsiva" pitchFamily="66" charset="0"/>
              </a:rPr>
              <a:t>m </a:t>
            </a:r>
            <a:r>
              <a:rPr lang="ru-RU" altLang="ru-RU" smtClean="0">
                <a:latin typeface="Monotype Corsiva" pitchFamily="66" charset="0"/>
              </a:rPr>
              <a:t>=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С / (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А +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В + </a:t>
            </a:r>
            <a:r>
              <a:rPr lang="en-US" altLang="ru-RU" smtClean="0">
                <a:latin typeface="Monotype Corsiva" pitchFamily="66" charset="0"/>
              </a:rPr>
              <a:t>m</a:t>
            </a:r>
            <a:r>
              <a:rPr lang="ru-RU" altLang="ru-RU" smtClean="0">
                <a:latin typeface="Monotype Corsiva" pitchFamily="66" charset="0"/>
              </a:rPr>
              <a:t>С 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smtClean="0">
                <a:latin typeface="Monotype Corsiva" pitchFamily="66" charset="0"/>
              </a:rPr>
              <a:t>Концентрация</a:t>
            </a:r>
            <a:r>
              <a:rPr lang="ru-RU" altLang="ru-RU" smtClean="0">
                <a:latin typeface="Monotype Corsiva" pitchFamily="66" charset="0"/>
              </a:rPr>
              <a:t> – безразмерная величина. Понятно, что сумма концентраций всех компонентов смеси равна 1, т. е. СА +  СВ + СС = 1.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smtClean="0">
                <a:latin typeface="Monotype Corsiva" pitchFamily="66" charset="0"/>
              </a:rPr>
              <a:t>Процентным содержанием компонента А</a:t>
            </a:r>
            <a:r>
              <a:rPr lang="ru-RU" altLang="ru-RU" smtClean="0">
                <a:latin typeface="Monotype Corsiva" pitchFamily="66" charset="0"/>
              </a:rPr>
              <a:t> называется число </a:t>
            </a:r>
            <a:r>
              <a:rPr lang="en-US" altLang="ru-RU" smtClean="0">
                <a:latin typeface="Monotype Corsiva" pitchFamily="66" charset="0"/>
              </a:rPr>
              <a:t>p</a:t>
            </a:r>
            <a:r>
              <a:rPr lang="ru-RU" altLang="ru-RU" smtClean="0">
                <a:latin typeface="Monotype Corsiva" pitchFamily="66" charset="0"/>
              </a:rPr>
              <a:t>А = сА · 100%, т. е. это концентрация вещества, выраженная в процентах.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Аналогично </a:t>
            </a:r>
            <a:r>
              <a:rPr lang="en-US" altLang="ru-RU" smtClean="0">
                <a:latin typeface="Monotype Corsiva" pitchFamily="66" charset="0"/>
              </a:rPr>
              <a:t>p</a:t>
            </a:r>
            <a:r>
              <a:rPr lang="ru-RU" altLang="ru-RU" smtClean="0">
                <a:latin typeface="Monotype Corsiva" pitchFamily="66" charset="0"/>
              </a:rPr>
              <a:t>В = сВ · 100%  и  </a:t>
            </a:r>
            <a:r>
              <a:rPr lang="en-US" altLang="ru-RU" smtClean="0">
                <a:latin typeface="Monotype Corsiva" pitchFamily="66" charset="0"/>
              </a:rPr>
              <a:t>p</a:t>
            </a:r>
            <a:r>
              <a:rPr lang="ru-RU" altLang="ru-RU" smtClean="0">
                <a:latin typeface="Monotype Corsiva" pitchFamily="66" charset="0"/>
              </a:rPr>
              <a:t>С = сС · 100%.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6250" y="611188"/>
            <a:ext cx="5976938" cy="62658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При решении задач данного типа полезно пользоваться наглядной моделью – схемой, в которой смесь (раствор или сплав) изображается в виде прямоугольника, разбитого на фрагменты в соответствии с числом входящих в нее (в него) компонентов, а непосредственно при составлении уравнения – проследить содержание какого-нибудь одного компонента.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smtClean="0">
                <a:latin typeface="Monotype Corsiva" pitchFamily="66" charset="0"/>
              </a:rPr>
              <a:t>Пример 1.</a:t>
            </a:r>
            <a:r>
              <a:rPr lang="ru-RU" altLang="ru-RU" smtClean="0">
                <a:latin typeface="Monotype Corsiva" pitchFamily="66" charset="0"/>
              </a:rPr>
              <a:t> Имеются два сплава меди со свинцом. Один сплав содержит 15% меди, а другой 65%. Сколько нужно взять каждого сплава, чтобы получилось 200г сплава, содержащего 30% меди?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smtClean="0">
                <a:latin typeface="Monotype Corsiva" pitchFamily="66" charset="0"/>
              </a:rPr>
              <a:t>Решение.</a:t>
            </a:r>
            <a:r>
              <a:rPr lang="ru-RU" altLang="ru-RU" smtClean="0">
                <a:latin typeface="Monotype Corsiva" pitchFamily="66" charset="0"/>
              </a:rPr>
              <a:t> Изобразим каждый сплав в виде прямоугольника, разбитого на два фрагмента. Поскольку данные сплавы соединяют в новый (на схеме эту операцию обозначим знаком «+» между прямоугольниками, а тот факт, что третий сплав – результат смешения двух первых, покажем с помощью знака «=») и он содержит те же самые компоненты, изобразим получающийся сплав в виде такого же прямоугольника.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latin typeface="Monotype Corsiva" pitchFamily="66" charset="0"/>
              </a:rPr>
              <a:t> </a:t>
            </a:r>
          </a:p>
        </p:txBody>
      </p:sp>
      <p:pic>
        <p:nvPicPr>
          <p:cNvPr id="6147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6805613"/>
            <a:ext cx="64801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4813" y="684213"/>
            <a:ext cx="5976937" cy="230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latin typeface="Monotype Corsiva" pitchFamily="66" charset="0"/>
              </a:rPr>
              <a:t>Сверху подпишем названия компонентов сплава. Обычно бывает достаточно указать первые буквы в их названиях. В данном случае это буквы М (медь) и С (свинец).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latin typeface="Monotype Corsiva" pitchFamily="66" charset="0"/>
              </a:rPr>
              <a:t>Теперь внутри соответствующих фрагментов каждого прямоугольника запишем данное в условии процентное содержание элементов, а под прямоугольником укажем массу сплава.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latin typeface="Monotype Corsiva" pitchFamily="66" charset="0"/>
              </a:rPr>
              <a:t>В результате получим следующую модель рассматриваемой в задаче ситуации:</a:t>
            </a:r>
          </a:p>
        </p:txBody>
      </p:sp>
      <p:pic>
        <p:nvPicPr>
          <p:cNvPr id="7171" name="Picture 6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2916238"/>
            <a:ext cx="4219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476250" y="4068763"/>
            <a:ext cx="5976938" cy="230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 b="1">
                <a:latin typeface="Monotype Corsiva" pitchFamily="66" charset="0"/>
              </a:rPr>
              <a:t>Решим задачу двумя способами:</a:t>
            </a:r>
            <a:endParaRPr lang="en-US" altLang="ru-RU" sz="2000" b="1">
              <a:latin typeface="Monotype Corsiva" pitchFamily="66" charset="0"/>
            </a:endParaRPr>
          </a:p>
          <a:p>
            <a:pPr algn="ctr" eaLnBrk="1" hangingPunct="1">
              <a:buFontTx/>
              <a:buNone/>
            </a:pPr>
            <a:r>
              <a:rPr lang="en-US" altLang="ru-RU" sz="2000" b="1">
                <a:latin typeface="Monotype Corsiva" pitchFamily="66" charset="0"/>
              </a:rPr>
              <a:t>I</a:t>
            </a:r>
            <a:r>
              <a:rPr lang="ru-RU" altLang="ru-RU" sz="2000" b="1">
                <a:latin typeface="Monotype Corsiva" pitchFamily="66" charset="0"/>
              </a:rPr>
              <a:t> способ.</a:t>
            </a:r>
            <a:r>
              <a:rPr lang="ru-RU" altLang="ru-RU" sz="2000">
                <a:latin typeface="Monotype Corsiva" pitchFamily="66" charset="0"/>
              </a:rPr>
              <a:t> Пусть масса первого сплава х г, тогда масса второго сплава (200 – х) г. Дополним модель данными:</a:t>
            </a:r>
          </a:p>
        </p:txBody>
      </p:sp>
      <p:pic>
        <p:nvPicPr>
          <p:cNvPr id="7173" name="Picture 8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5078413"/>
            <a:ext cx="44100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476250" y="6227763"/>
            <a:ext cx="5976938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>
                <a:latin typeface="Monotype Corsiva" pitchFamily="66" charset="0"/>
              </a:rPr>
              <a:t>Зная, что сумма масс меди в исходных сплава равна массе меди в новом сплаве, составим уравнение:</a:t>
            </a:r>
          </a:p>
          <a:p>
            <a:pPr algn="ctr" eaLnBrk="1" hangingPunct="1">
              <a:buFontTx/>
              <a:buNone/>
            </a:pPr>
            <a:r>
              <a:rPr lang="ru-RU" altLang="ru-RU" sz="2000">
                <a:latin typeface="Monotype Corsiva" pitchFamily="66" charset="0"/>
              </a:rPr>
              <a:t>0,15х + 0,65(200 – х) = 0,3 · 200, </a:t>
            </a:r>
          </a:p>
          <a:p>
            <a:pPr algn="ctr" eaLnBrk="1" hangingPunct="1">
              <a:buFontTx/>
              <a:buNone/>
            </a:pPr>
            <a:r>
              <a:rPr lang="ru-RU" altLang="ru-RU" sz="2000">
                <a:latin typeface="Monotype Corsiva" pitchFamily="66" charset="0"/>
              </a:rPr>
              <a:t>Из которого х=140.</a:t>
            </a:r>
          </a:p>
          <a:p>
            <a:pPr algn="ctr" eaLnBrk="1" hangingPunct="1">
              <a:buFontTx/>
              <a:buNone/>
            </a:pPr>
            <a:r>
              <a:rPr lang="ru-RU" altLang="ru-RU" sz="2000">
                <a:latin typeface="Monotype Corsiva" pitchFamily="66" charset="0"/>
              </a:rPr>
              <a:t>Следовательно, надо взять 140г первого сплава и 200 – 140 = 60г второго.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4813" y="468313"/>
            <a:ext cx="5976937" cy="2336800"/>
          </a:xfrm>
        </p:spPr>
        <p:txBody>
          <a:bodyPr/>
          <a:lstStyle/>
          <a:p>
            <a:pPr eaLnBrk="1" hangingPunct="1"/>
            <a:r>
              <a:rPr lang="en-US" altLang="ru-RU" sz="1800" b="1" smtClean="0">
                <a:latin typeface="Monotype Corsiva" pitchFamily="66" charset="0"/>
              </a:rPr>
              <a:t>II</a:t>
            </a:r>
            <a:r>
              <a:rPr lang="ru-RU" altLang="ru-RU" sz="1800" b="1" smtClean="0">
                <a:latin typeface="Monotype Corsiva" pitchFamily="66" charset="0"/>
              </a:rPr>
              <a:t> способ.</a:t>
            </a:r>
            <a:r>
              <a:rPr lang="ru-RU" altLang="ru-RU" sz="1800" smtClean="0">
                <a:latin typeface="Monotype Corsiva" pitchFamily="66" charset="0"/>
              </a:rPr>
              <a:t> Можно обозначить х г и у г массу первого и второго сплава соответственно.</a:t>
            </a:r>
          </a:p>
        </p:txBody>
      </p:sp>
      <p:pic>
        <p:nvPicPr>
          <p:cNvPr id="8195" name="Picture 6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827088"/>
            <a:ext cx="43815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404813" y="2051050"/>
            <a:ext cx="60483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ru-RU" sz="1800" b="1">
                <a:latin typeface="Monotype Corsiva" pitchFamily="66" charset="0"/>
              </a:rPr>
              <a:t>      </a:t>
            </a:r>
            <a:r>
              <a:rPr lang="ru-RU" altLang="ru-RU" sz="1800">
                <a:latin typeface="Monotype Corsiva" pitchFamily="66" charset="0"/>
              </a:rPr>
              <a:t>Очевидно, х + у = 200 – первое уравнение системы. Второе уравнение получим, приравняв сумму масс меди в исходных сплавах и в новом сплаве. Таким образом,</a:t>
            </a:r>
          </a:p>
        </p:txBody>
      </p:sp>
      <p:pic>
        <p:nvPicPr>
          <p:cNvPr id="8197" name="Picture 8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3132138"/>
            <a:ext cx="26574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476250" y="4787900"/>
            <a:ext cx="60483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800">
                <a:latin typeface="Monotype Corsiva" pitchFamily="66" charset="0"/>
              </a:rPr>
              <a:t> </a:t>
            </a:r>
            <a:r>
              <a:rPr lang="ru-RU" altLang="ru-RU" sz="1800" b="1">
                <a:latin typeface="Monotype Corsiva" pitchFamily="66" charset="0"/>
              </a:rPr>
              <a:t>Ответ:</a:t>
            </a:r>
            <a:r>
              <a:rPr lang="ru-RU" altLang="ru-RU" sz="1800">
                <a:latin typeface="Monotype Corsiva" pitchFamily="66" charset="0"/>
              </a:rPr>
              <a:t> 140 г, 60 г</a:t>
            </a:r>
          </a:p>
        </p:txBody>
      </p:sp>
      <p:pic>
        <p:nvPicPr>
          <p:cNvPr id="8199" name="Picture 14" descr="show_thumbina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5148263"/>
            <a:ext cx="446405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04813" y="4716463"/>
            <a:ext cx="5976937" cy="377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700" b="1">
                <a:latin typeface="Monotype Corsiva" pitchFamily="66" charset="0"/>
              </a:rPr>
              <a:t>При решении задач о смесях, сплавах и растворах используются следующие допущения:</a:t>
            </a:r>
          </a:p>
          <a:p>
            <a:pPr eaLnBrk="1" hangingPunct="1"/>
            <a:r>
              <a:rPr lang="ru-RU" altLang="ru-RU" sz="1700">
                <a:latin typeface="Monotype Corsiva" pitchFamily="66" charset="0"/>
              </a:rPr>
              <a:t>Все полученные смеси, сплавы и растворы считаются однородными;</a:t>
            </a:r>
          </a:p>
          <a:p>
            <a:pPr eaLnBrk="1" hangingPunct="1"/>
            <a:r>
              <a:rPr lang="ru-RU" altLang="ru-RU" sz="1700">
                <a:latin typeface="Monotype Corsiva" pitchFamily="66" charset="0"/>
              </a:rPr>
              <a:t>Не делается различия между литром как мерой вместимости сосуда и литром как мерой количества жидкости (или газа);</a:t>
            </a:r>
          </a:p>
          <a:p>
            <a:pPr eaLnBrk="1" hangingPunct="1"/>
            <a:r>
              <a:rPr lang="ru-RU" altLang="ru-RU" sz="1700">
                <a:latin typeface="Monotype Corsiva" pitchFamily="66" charset="0"/>
              </a:rPr>
              <a:t>Смешивание различных растворов происходит мгновенно;</a:t>
            </a:r>
          </a:p>
          <a:p>
            <a:pPr eaLnBrk="1" hangingPunct="1"/>
            <a:r>
              <a:rPr lang="ru-RU" altLang="ru-RU" sz="1700">
                <a:latin typeface="Monotype Corsiva" pitchFamily="66" charset="0"/>
              </a:rPr>
              <a:t>Объем смеси равен сумме объемов смешиваемых растворов;</a:t>
            </a:r>
          </a:p>
          <a:p>
            <a:pPr eaLnBrk="1" hangingPunct="1"/>
            <a:r>
              <a:rPr lang="ru-RU" altLang="ru-RU" sz="1700">
                <a:latin typeface="Monotype Corsiva" pitchFamily="66" charset="0"/>
              </a:rPr>
              <a:t>Объемы растворов и массы сплавов не могут быть отрицательными;</a:t>
            </a:r>
          </a:p>
          <a:p>
            <a:pPr eaLnBrk="1" hangingPunct="1"/>
            <a:r>
              <a:rPr lang="ru-RU" altLang="ru-RU" sz="1700">
                <a:latin typeface="Monotype Corsiva" pitchFamily="66" charset="0"/>
              </a:rPr>
              <a:t>Массовая доля растворенного вещества в растворе – это отношение массы этого вещества к массе раствора (процентное содержание компонента). (ω)</a:t>
            </a:r>
          </a:p>
        </p:txBody>
      </p:sp>
      <p:pic>
        <p:nvPicPr>
          <p:cNvPr id="9219" name="Picture 5" descr="Alhimik_za_rabot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611188"/>
            <a:ext cx="5472112" cy="402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33375" y="539750"/>
            <a:ext cx="6038850" cy="6034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ru-RU" sz="1800" smtClean="0"/>
              <a:t>	</a:t>
            </a:r>
            <a:r>
              <a:rPr lang="ru-RU" altLang="ru-RU" sz="1800" b="1" smtClean="0">
                <a:latin typeface="Monotype Corsiva" pitchFamily="66" charset="0"/>
              </a:rPr>
              <a:t>Основными методами решения задач на смешивание растворов являются: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С помощью расчетной формулы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Правило смещения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Правило креста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Графический метод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Monotype Corsiva" pitchFamily="66" charset="0"/>
              </a:rPr>
              <a:t>Алгебраический метод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smtClean="0">
                <a:latin typeface="Monotype Corsiva" pitchFamily="66" charset="0"/>
              </a:rPr>
              <a:t>С помощью расчетной формулы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Масса полученного при смешивании раствора равна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р-ра</a:t>
            </a:r>
            <a:r>
              <a:rPr lang="ru-RU" altLang="ru-RU" sz="1800" smtClean="0">
                <a:latin typeface="Monotype Corsiva" pitchFamily="66" charset="0"/>
              </a:rPr>
              <a:t> =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1р-ра</a:t>
            </a:r>
            <a:r>
              <a:rPr lang="ru-RU" altLang="ru-RU" sz="1800" smtClean="0">
                <a:latin typeface="Monotype Corsiva" pitchFamily="66" charset="0"/>
              </a:rPr>
              <a:t>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2р-ра</a:t>
            </a:r>
            <a:endParaRPr lang="ru-RU" altLang="ru-RU" sz="1800" smtClean="0"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Массы растворенных веществ: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1в-ва</a:t>
            </a:r>
            <a:r>
              <a:rPr lang="ru-RU" altLang="ru-RU" sz="1800" smtClean="0">
                <a:latin typeface="Monotype Corsiva" pitchFamily="66" charset="0"/>
              </a:rPr>
              <a:t> =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1р-ра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;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2в-ва</a:t>
            </a:r>
            <a:r>
              <a:rPr lang="ru-RU" altLang="ru-RU" sz="1800" smtClean="0">
                <a:latin typeface="Monotype Corsiva" pitchFamily="66" charset="0"/>
              </a:rPr>
              <a:t> =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2р-ра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Масса растворенного вещества в полученном растворе: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в-ва</a:t>
            </a:r>
            <a:r>
              <a:rPr lang="ru-RU" altLang="ru-RU" sz="1800" smtClean="0">
                <a:latin typeface="Monotype Corsiva" pitchFamily="66" charset="0"/>
              </a:rPr>
              <a:t> =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1в-ва</a:t>
            </a:r>
            <a:r>
              <a:rPr lang="ru-RU" altLang="ru-RU" sz="1800" smtClean="0">
                <a:latin typeface="Monotype Corsiva" pitchFamily="66" charset="0"/>
              </a:rPr>
              <a:t> 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2в-ва</a:t>
            </a:r>
            <a:r>
              <a:rPr lang="ru-RU" altLang="ru-RU" sz="1800" smtClean="0">
                <a:latin typeface="Monotype Corsiva" pitchFamily="66" charset="0"/>
              </a:rPr>
              <a:t> =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1р-ра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2р-ра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Массовая доля растворенного вещества: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 ω = (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1р-ра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2р-ра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  <a:r>
              <a:rPr lang="ru-RU" altLang="ru-RU" sz="1800" smtClean="0">
                <a:latin typeface="Monotype Corsiva" pitchFamily="66" charset="0"/>
              </a:rPr>
              <a:t>) / (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1р-ра</a:t>
            </a:r>
            <a:r>
              <a:rPr lang="ru-RU" altLang="ru-RU" sz="1800" smtClean="0">
                <a:latin typeface="Monotype Corsiva" pitchFamily="66" charset="0"/>
              </a:rPr>
              <a:t>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2р-ра</a:t>
            </a:r>
            <a:r>
              <a:rPr lang="ru-RU" altLang="ru-RU" sz="1800" smtClean="0">
                <a:latin typeface="Monotype Corsiva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ω = (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  <a:r>
              <a:rPr lang="ru-RU" altLang="ru-RU" sz="1800" smtClean="0">
                <a:latin typeface="Monotype Corsiva" pitchFamily="66" charset="0"/>
              </a:rPr>
              <a:t> · ω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  <a:r>
              <a:rPr lang="ru-RU" altLang="ru-RU" sz="1800" smtClean="0">
                <a:latin typeface="Monotype Corsiva" pitchFamily="66" charset="0"/>
              </a:rPr>
              <a:t>) / (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1</a:t>
            </a:r>
            <a:r>
              <a:rPr lang="ru-RU" altLang="ru-RU" sz="1800" smtClean="0">
                <a:latin typeface="Monotype Corsiva" pitchFamily="66" charset="0"/>
              </a:rPr>
              <a:t> + </a:t>
            </a:r>
            <a:r>
              <a:rPr lang="en-US" altLang="ru-RU" sz="1800" smtClean="0">
                <a:latin typeface="Monotype Corsiva" pitchFamily="66" charset="0"/>
              </a:rPr>
              <a:t>m</a:t>
            </a:r>
            <a:r>
              <a:rPr lang="ru-RU" altLang="ru-RU" sz="1800" baseline="-25000" smtClean="0">
                <a:latin typeface="Monotype Corsiva" pitchFamily="66" charset="0"/>
              </a:rPr>
              <a:t>2</a:t>
            </a:r>
            <a:r>
              <a:rPr lang="ru-RU" altLang="ru-RU" sz="1800" smtClean="0">
                <a:latin typeface="Monotype Corsiva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800" smtClean="0">
              <a:latin typeface="Monotype Corsiva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latin typeface="Monotype Corsiva" pitchFamily="66" charset="0"/>
              </a:rPr>
              <a:t>	</a:t>
            </a:r>
            <a:r>
              <a:rPr lang="ru-RU" altLang="ru-RU" sz="1800" b="1" smtClean="0">
                <a:latin typeface="Monotype Corsiva" pitchFamily="66" charset="0"/>
              </a:rPr>
              <a:t>При решении задач удобно составлять следующую таблицу: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ru-RU" sz="1800" b="1" smtClean="0">
              <a:latin typeface="Monotype Corsiva" pitchFamily="66" charset="0"/>
            </a:endParaRPr>
          </a:p>
        </p:txBody>
      </p:sp>
      <p:graphicFrame>
        <p:nvGraphicFramePr>
          <p:cNvPr id="16447" name="Group 63"/>
          <p:cNvGraphicFramePr>
            <a:graphicFrameLocks noGrp="1"/>
          </p:cNvGraphicFramePr>
          <p:nvPr>
            <p:ph sz="half" idx="2"/>
          </p:nvPr>
        </p:nvGraphicFramePr>
        <p:xfrm>
          <a:off x="549275" y="5797550"/>
          <a:ext cx="5761038" cy="2713038"/>
        </p:xfrm>
        <a:graphic>
          <a:graphicData uri="http://schemas.openxmlformats.org/drawingml/2006/table">
            <a:tbl>
              <a:tblPr/>
              <a:tblGrid>
                <a:gridCol w="1439863"/>
                <a:gridCol w="1368425"/>
                <a:gridCol w="1512887"/>
                <a:gridCol w="1439863"/>
              </a:tblGrid>
              <a:tr h="518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1-й раствор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2-й раствор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Смесь растворов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Масса растворов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Массовая доля растворенного вещества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Масса вещества в растворе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262</TotalTime>
  <Words>3424</Words>
  <Application>Microsoft Office PowerPoint</Application>
  <PresentationFormat>Экран (4:3)</PresentationFormat>
  <Paragraphs>238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Monotype Corsiva</vt:lpstr>
      <vt:lpstr>Оформление по умолчанию</vt:lpstr>
      <vt:lpstr>Презентация PowerPoint</vt:lpstr>
      <vt:lpstr>Задачи на смеси и сплавы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смеси и сплавы</dc:title>
  <dc:creator>SamLab.ws</dc:creator>
  <cp:lastModifiedBy>22-00</cp:lastModifiedBy>
  <cp:revision>23</cp:revision>
  <dcterms:created xsi:type="dcterms:W3CDTF">2009-11-07T12:12:27Z</dcterms:created>
  <dcterms:modified xsi:type="dcterms:W3CDTF">2019-06-05T10:43:58Z</dcterms:modified>
</cp:coreProperties>
</file>